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16FCB857-B4D2-44E7-90F3-FBF30A17E257}">
  <a:tblStyle styleId="{16FCB857-B4D2-44E7-90F3-FBF30A17E257}"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We also hide redundant connections to simplify the graph.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We are also developing a SObA graph for Gene Ontology annotations.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Sibyl and Todd helped us implementing Cytoscape javascript on WormBase web site.</a:t>
            </a:r>
          </a:p>
          <a:p>
            <a:pPr lvl="0" rtl="0">
              <a:spcBef>
                <a:spcPts val="0"/>
              </a:spcBef>
              <a:buNone/>
            </a:pPr>
            <a:r>
              <a:rPr lang="en"/>
              <a:t>Our backend SOLR document store is modified from the one developed by Seth, Chris and others for the AmiGO2 project.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At WormBase, we develop ontologies and use these structured controlled vocabularies to annotate genes extensively. Therefore, we want to make sure this information is easily accessible to our users. </a:t>
            </a:r>
          </a:p>
          <a:p>
            <a:pPr lvl="0">
              <a:spcBef>
                <a:spcPts val="0"/>
              </a:spcBef>
              <a:buNone/>
            </a:pPr>
            <a:r>
              <a:t/>
            </a:r>
            <a:endParaRPr/>
          </a:p>
          <a:p>
            <a:pPr lvl="0" rtl="0">
              <a:spcBef>
                <a:spcPts val="0"/>
              </a:spcBef>
              <a:buNone/>
            </a:pPr>
            <a:r>
              <a:rPr lang="en"/>
              <a:t>Browsing from the perspective of the ontologies,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There is a WormBase Ontology Browser suite which offers multiple ways to view the hierarchies and to get at the set of genes annotated with each term.</a:t>
            </a:r>
          </a:p>
          <a:p>
            <a:pPr lvl="0">
              <a:spcBef>
                <a:spcPts val="0"/>
              </a:spcBef>
              <a:buClr>
                <a:schemeClr val="dk1"/>
              </a:buClr>
              <a:buSzPct val="100000"/>
              <a:buFont typeface="Arial"/>
              <a:buNone/>
            </a:pPr>
            <a:r>
              <a:t/>
            </a:r>
            <a:endParaRPr>
              <a:solidFill>
                <a:schemeClr val="dk1"/>
              </a:solidFill>
            </a:endParaRPr>
          </a:p>
          <a:p>
            <a:pPr lvl="0">
              <a:spcBef>
                <a:spcPts val="0"/>
              </a:spcBef>
              <a:buNone/>
            </a:pPr>
            <a:r>
              <a:rPr lang="en"/>
              <a:t>How about browsing from the Genes’ perspective?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solidFill>
                  <a:schemeClr val="dk1"/>
                </a:solidFill>
              </a:rPr>
              <a:t>Say phenotype annotations:</a:t>
            </a:r>
          </a:p>
          <a:p>
            <a:pPr lvl="0">
              <a:spcBef>
                <a:spcPts val="0"/>
              </a:spcBef>
              <a:buNone/>
            </a:pPr>
            <a:r>
              <a:rPr lang="en">
                <a:solidFill>
                  <a:schemeClr val="dk1"/>
                </a:solidFill>
              </a:rPr>
              <a:t>There are 10 Thousand genes have phenotype annotation</a:t>
            </a:r>
          </a:p>
          <a:p>
            <a:pPr lvl="0">
              <a:spcBef>
                <a:spcPts val="0"/>
              </a:spcBef>
              <a:buNone/>
            </a:pPr>
            <a:r>
              <a:rPr lang="en">
                <a:solidFill>
                  <a:schemeClr val="dk1"/>
                </a:solidFill>
              </a:rPr>
              <a:t>Each gene can have upto 300 annotations (Pop-1 is the winner, followed by daf-16 and daf-2.)</a:t>
            </a:r>
          </a:p>
          <a:p>
            <a:pPr lvl="0">
              <a:spcBef>
                <a:spcPts val="0"/>
              </a:spcBef>
              <a:buNone/>
            </a:pPr>
            <a:r>
              <a:rPr lang="en">
                <a:solidFill>
                  <a:schemeClr val="dk1"/>
                </a:solidFill>
              </a:rPr>
              <a:t>The annotation numbers tend to just keep growing as you publish more and we curate more.</a:t>
            </a:r>
          </a:p>
          <a:p>
            <a:pPr lvl="0">
              <a:spcBef>
                <a:spcPts val="0"/>
              </a:spcBef>
              <a:buNone/>
            </a:pPr>
            <a:r>
              <a:rPr lang="en">
                <a:solidFill>
                  <a:schemeClr val="dk1"/>
                </a:solidFill>
              </a:rPr>
              <a:t>For genes that have more than a few phenotypes, comprehension across them becomes difficult.</a:t>
            </a:r>
          </a:p>
          <a:p>
            <a:pPr lvl="0">
              <a:spcBef>
                <a:spcPts val="0"/>
              </a:spcBef>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How can we make long and varied lists more comprehensible? One way is to canned them into a short list of static items.</a:t>
            </a:r>
          </a:p>
          <a:p>
            <a:pPr lvl="0">
              <a:spcBef>
                <a:spcPts val="0"/>
              </a:spcBef>
              <a:buNone/>
            </a:pPr>
            <a:r>
              <a:rPr lang="en"/>
              <a:t>That is the RIBBON. The benefit of this ribbon approach is that it makes comparisons between genes easier by predefining what phenotypic aspects are important. The potential problem of ribbon approach is just that, it defines what’s important a priori.</a:t>
            </a:r>
          </a:p>
          <a:p>
            <a:pPr lvl="0">
              <a:spcBef>
                <a:spcPts val="0"/>
              </a:spcBef>
              <a:buNone/>
            </a:pPr>
            <a:r>
              <a:t/>
            </a:r>
            <a:endParaRPr/>
          </a:p>
          <a:p>
            <a:pPr lvl="0">
              <a:spcBef>
                <a:spcPts val="0"/>
              </a:spcBef>
              <a:buNone/>
            </a:pPr>
            <a:r>
              <a:rPr lang="en"/>
              <a:t>We started exploring a graph-based approach.</a:t>
            </a: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product is the SObA graph.</a:t>
            </a:r>
          </a:p>
          <a:p>
            <a:pPr lvl="0">
              <a:spcBef>
                <a:spcPts val="0"/>
              </a:spcBef>
              <a:buNone/>
            </a:pPr>
            <a:r>
              <a:t/>
            </a:r>
            <a:endParaRPr/>
          </a:p>
          <a:p>
            <a:pPr lvl="0">
              <a:spcBef>
                <a:spcPts val="0"/>
              </a:spcBef>
              <a:buNone/>
            </a:pPr>
            <a:r>
              <a:rPr lang="en"/>
              <a:t>Because ontologies are intrinsically graphs and graphs are visually intuitive to navigate along hierarchical structures.</a:t>
            </a:r>
          </a:p>
          <a:p>
            <a:pPr lvl="0">
              <a:spcBef>
                <a:spcPts val="0"/>
              </a:spcBef>
              <a:buNone/>
            </a:pPr>
            <a:r>
              <a:rPr lang="en"/>
              <a:t>The SObA graph fully supports logical inference, each and every annotation is there in the graph but we do prune nonessential parts of the ontology hierarchy to make it less complex. And importantly, the whole graph is redrawn dynamically based on updated data, most of it is not static. We believe that better represent the biological meaning of annotations.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Here I use let-23 as an example to show the pruning process.</a:t>
            </a:r>
          </a:p>
          <a:p>
            <a:pPr lvl="0">
              <a:spcBef>
                <a:spcPts val="0"/>
              </a:spcBef>
              <a:buNone/>
            </a:pPr>
            <a:r>
              <a:t/>
            </a:r>
            <a:endParaRPr/>
          </a:p>
          <a:p>
            <a:pPr lvl="0" rtl="0">
              <a:spcBef>
                <a:spcPts val="0"/>
              </a:spcBef>
              <a:buNone/>
            </a:pPr>
            <a:r>
              <a:rPr lang="en"/>
              <a:t>Let-23 is annotated with 30 phenotype terms. Adding inferred ones, there are 92 annotating terms and the ontology specifies 102 edges among the terms.</a:t>
            </a:r>
          </a:p>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An LCA, lowest common ancestor phenotype is an inferred, broader phenotype that multiple annotating phenotypes share. It represents the union or summary, if you will, of the phenotypes that specialize or partiion from it. For example, “Vulval Cell Induction Variant” is the LCA of “Vulvaless” and “Vulval Cell Induction Increase”. </a:t>
            </a:r>
          </a:p>
          <a:p>
            <a:pPr lvl="0" rtl="0">
              <a:spcBef>
                <a:spcPts val="0"/>
              </a:spcBef>
              <a:buNone/>
            </a:pPr>
            <a:r>
              <a:rPr lang="en"/>
              <a:t>We think non-LCAs provide less useful information thus they are filtered 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ltech_SAB2014_theme">
    <p:bg>
      <p:bgPr>
        <a:solidFill>
          <a:srgbClr val="E6E6E6"/>
        </a:solidFill>
      </p:bgPr>
    </p:bg>
    <p:spTree>
      <p:nvGrpSpPr>
        <p:cNvPr id="8" name="Shape 8"/>
        <p:cNvGrpSpPr/>
        <p:nvPr/>
      </p:nvGrpSpPr>
      <p:grpSpPr>
        <a:xfrm>
          <a:off x="0" y="0"/>
          <a:ext cx="0" cy="0"/>
          <a:chOff x="0" y="0"/>
          <a:chExt cx="0" cy="0"/>
        </a:xfrm>
      </p:grpSpPr>
      <p:pic>
        <p:nvPicPr>
          <p:cNvPr descr="EMBL_EBI_DNA_dark2.png" id="9" name="Shape 9"/>
          <p:cNvPicPr preferRelativeResize="0"/>
          <p:nvPr/>
        </p:nvPicPr>
        <p:blipFill rotWithShape="1">
          <a:blip r:embed="rId2">
            <a:alphaModFix/>
          </a:blip>
          <a:srcRect b="0" l="0" r="0" t="0"/>
          <a:stretch/>
        </p:blipFill>
        <p:spPr>
          <a:xfrm>
            <a:off x="0" y="0"/>
            <a:ext cx="9156600" cy="6880200"/>
          </a:xfrm>
          <a:prstGeom prst="rect">
            <a:avLst/>
          </a:prstGeom>
          <a:noFill/>
          <a:ln>
            <a:noFill/>
          </a:ln>
        </p:spPr>
      </p:pic>
      <p:sp>
        <p:nvSpPr>
          <p:cNvPr id="10" name="Shape 10"/>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11" name="Shape 11"/>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12" name="Shape 12"/>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and Content">
    <p:spTree>
      <p:nvGrpSpPr>
        <p:cNvPr id="52" name="Shape 52"/>
        <p:cNvGrpSpPr/>
        <p:nvPr/>
      </p:nvGrpSpPr>
      <p:grpSpPr>
        <a:xfrm>
          <a:off x="0" y="0"/>
          <a:ext cx="0" cy="0"/>
          <a:chOff x="0" y="0"/>
          <a:chExt cx="0" cy="0"/>
        </a:xfrm>
      </p:grpSpPr>
      <p:sp>
        <p:nvSpPr>
          <p:cNvPr id="53" name="Shape 53"/>
          <p:cNvSpPr txBox="1"/>
          <p:nvPr>
            <p:ph type="title"/>
          </p:nvPr>
        </p:nvSpPr>
        <p:spPr>
          <a:xfrm>
            <a:off x="533400" y="304800"/>
            <a:ext cx="8153399" cy="76200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220599" rtl="0" algn="l">
              <a:spcBef>
                <a:spcPts val="0"/>
              </a:spcBef>
              <a:spcAft>
                <a:spcPts val="0"/>
              </a:spcAft>
              <a:defRPr/>
            </a:lvl6pPr>
            <a:lvl7pPr lvl="6" marL="441176" rtl="0" algn="l">
              <a:spcBef>
                <a:spcPts val="0"/>
              </a:spcBef>
              <a:spcAft>
                <a:spcPts val="0"/>
              </a:spcAft>
              <a:defRPr/>
            </a:lvl7pPr>
            <a:lvl8pPr lvl="7" marL="661770" rtl="0" algn="l">
              <a:spcBef>
                <a:spcPts val="0"/>
              </a:spcBef>
              <a:spcAft>
                <a:spcPts val="0"/>
              </a:spcAft>
              <a:defRPr/>
            </a:lvl8pPr>
            <a:lvl9pPr lvl="8" marL="882370" rtl="0" algn="l">
              <a:spcBef>
                <a:spcPts val="0"/>
              </a:spcBef>
              <a:spcAft>
                <a:spcPts val="0"/>
              </a:spcAft>
              <a:defRPr/>
            </a:lvl9pPr>
          </a:lstStyle>
          <a:p/>
        </p:txBody>
      </p:sp>
      <p:sp>
        <p:nvSpPr>
          <p:cNvPr id="54" name="Shape 54"/>
          <p:cNvSpPr txBox="1"/>
          <p:nvPr>
            <p:ph idx="1" type="body"/>
          </p:nvPr>
        </p:nvSpPr>
        <p:spPr>
          <a:xfrm>
            <a:off x="533400" y="1219200"/>
            <a:ext cx="3898800" cy="43511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5" name="Shape 55"/>
          <p:cNvSpPr txBox="1"/>
          <p:nvPr>
            <p:ph idx="2" type="body"/>
          </p:nvPr>
        </p:nvSpPr>
        <p:spPr>
          <a:xfrm>
            <a:off x="4686300" y="1219200"/>
            <a:ext cx="4000500" cy="43511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1">
    <p:spTree>
      <p:nvGrpSpPr>
        <p:cNvPr id="56" name="Shape 56"/>
        <p:cNvGrpSpPr/>
        <p:nvPr/>
      </p:nvGrpSpPr>
      <p:grpSpPr>
        <a:xfrm>
          <a:off x="0" y="0"/>
          <a:ext cx="0" cy="0"/>
          <a:chOff x="0" y="0"/>
          <a:chExt cx="0" cy="0"/>
        </a:xfrm>
      </p:grpSpPr>
      <p:sp>
        <p:nvSpPr>
          <p:cNvPr id="57" name="Shape 57"/>
          <p:cNvSpPr txBox="1"/>
          <p:nvPr>
            <p:ph idx="1" type="subTitle"/>
          </p:nvPr>
        </p:nvSpPr>
        <p:spPr>
          <a:xfrm>
            <a:off x="685800" y="3786737"/>
            <a:ext cx="7772400" cy="1046400"/>
          </a:xfrm>
          <a:prstGeom prst="rect">
            <a:avLst/>
          </a:prstGeom>
        </p:spPr>
        <p:txBody>
          <a:bodyPr anchorCtr="0" anchor="t" bIns="91425" lIns="91425" rIns="91425" tIns="91425"/>
          <a:lstStyle>
            <a:lvl1pPr lvl="0" rtl="0" algn="ctr">
              <a:spcBef>
                <a:spcPts val="0"/>
              </a:spcBef>
              <a:buClr>
                <a:srgbClr val="0000FF"/>
              </a:buClr>
              <a:buNone/>
              <a:defRPr>
                <a:solidFill>
                  <a:srgbClr val="0000FF"/>
                </a:solidFill>
              </a:defRPr>
            </a:lvl1pPr>
            <a:lvl2pPr lvl="1" rtl="0" algn="ctr">
              <a:spcBef>
                <a:spcPts val="0"/>
              </a:spcBef>
              <a:buClr>
                <a:schemeClr val="dk2"/>
              </a:buClr>
              <a:buSzPct val="100000"/>
              <a:buNone/>
              <a:defRPr sz="3000">
                <a:solidFill>
                  <a:schemeClr val="dk2"/>
                </a:solidFill>
              </a:defRPr>
            </a:lvl2pPr>
            <a:lvl3pPr lvl="2" rtl="0" algn="ctr">
              <a:spcBef>
                <a:spcPts val="0"/>
              </a:spcBef>
              <a:buClr>
                <a:schemeClr val="dk2"/>
              </a:buClr>
              <a:buSzPct val="100000"/>
              <a:buNone/>
              <a:defRPr sz="3000">
                <a:solidFill>
                  <a:schemeClr val="dk2"/>
                </a:solidFill>
              </a:defRPr>
            </a:lvl3pPr>
            <a:lvl4pPr lvl="3" rtl="0" algn="ctr">
              <a:spcBef>
                <a:spcPts val="0"/>
              </a:spcBef>
              <a:buClr>
                <a:schemeClr val="dk2"/>
              </a:buClr>
              <a:buSzPct val="100000"/>
              <a:buNone/>
              <a:defRPr sz="3000">
                <a:solidFill>
                  <a:schemeClr val="dk2"/>
                </a:solidFill>
              </a:defRPr>
            </a:lvl4pPr>
            <a:lvl5pPr lvl="4" rtl="0" algn="ctr">
              <a:spcBef>
                <a:spcPts val="0"/>
              </a:spcBef>
              <a:buClr>
                <a:schemeClr val="dk2"/>
              </a:buClr>
              <a:buSzPct val="100000"/>
              <a:buNone/>
              <a:defRPr sz="3000">
                <a:solidFill>
                  <a:schemeClr val="dk2"/>
                </a:solidFill>
              </a:defRPr>
            </a:lvl5pPr>
            <a:lvl6pPr lvl="5" rtl="0" algn="ctr">
              <a:spcBef>
                <a:spcPts val="0"/>
              </a:spcBef>
              <a:buClr>
                <a:schemeClr val="dk2"/>
              </a:buClr>
              <a:buSzPct val="100000"/>
              <a:buNone/>
              <a:defRPr sz="3000">
                <a:solidFill>
                  <a:schemeClr val="dk2"/>
                </a:solidFill>
              </a:defRPr>
            </a:lvl6pPr>
            <a:lvl7pPr lvl="6" rtl="0" algn="ctr">
              <a:spcBef>
                <a:spcPts val="0"/>
              </a:spcBef>
              <a:buClr>
                <a:schemeClr val="dk2"/>
              </a:buClr>
              <a:buSzPct val="100000"/>
              <a:buNone/>
              <a:defRPr sz="3000">
                <a:solidFill>
                  <a:schemeClr val="dk2"/>
                </a:solidFill>
              </a:defRPr>
            </a:lvl7pPr>
            <a:lvl8pPr lvl="7" rtl="0" algn="ctr">
              <a:spcBef>
                <a:spcPts val="0"/>
              </a:spcBef>
              <a:buClr>
                <a:schemeClr val="dk2"/>
              </a:buClr>
              <a:buSzPct val="100000"/>
              <a:buNone/>
              <a:defRPr sz="3000">
                <a:solidFill>
                  <a:schemeClr val="dk2"/>
                </a:solidFill>
              </a:defRPr>
            </a:lvl8pPr>
            <a:lvl9pPr lvl="8" rtl="0" algn="ctr">
              <a:spcBef>
                <a:spcPts val="0"/>
              </a:spcBef>
              <a:buClr>
                <a:schemeClr val="dk2"/>
              </a:buClr>
              <a:buSzPct val="100000"/>
              <a:buNone/>
              <a:defRPr sz="3000">
                <a:solidFill>
                  <a:schemeClr val="dk2"/>
                </a:solidFill>
              </a:defRPr>
            </a:lvl9pPr>
          </a:lstStyle>
          <a:p/>
        </p:txBody>
      </p:sp>
      <p:sp>
        <p:nvSpPr>
          <p:cNvPr id="58" name="Shape 58"/>
          <p:cNvSpPr txBox="1"/>
          <p:nvPr>
            <p:ph type="ctrTitle"/>
          </p:nvPr>
        </p:nvSpPr>
        <p:spPr>
          <a:xfrm>
            <a:off x="685800" y="2111123"/>
            <a:ext cx="7772400" cy="1546500"/>
          </a:xfrm>
          <a:prstGeom prst="rect">
            <a:avLst/>
          </a:prstGeom>
        </p:spPr>
        <p:txBody>
          <a:bodyPr anchorCtr="0" anchor="t" bIns="91425" lIns="91425" rIns="91425" tIns="91425"/>
          <a:lstStyle>
            <a:lvl1pPr lvl="0" rtl="0" algn="ctr">
              <a:spcBef>
                <a:spcPts val="0"/>
              </a:spcBef>
              <a:buClr>
                <a:srgbClr val="4A86E8"/>
              </a:buClr>
              <a:buSzPct val="100000"/>
              <a:defRPr sz="4800">
                <a:solidFill>
                  <a:srgbClr val="4A86E8"/>
                </a:solidFill>
              </a:defRPr>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pic>
        <p:nvPicPr>
          <p:cNvPr descr="logo_wormbase_gradient.png" id="59" name="Shape 59"/>
          <p:cNvPicPr preferRelativeResize="0"/>
          <p:nvPr/>
        </p:nvPicPr>
        <p:blipFill rotWithShape="1">
          <a:blip r:embed="rId2">
            <a:alphaModFix/>
          </a:blip>
          <a:srcRect b="0" l="0" r="0" t="0"/>
          <a:stretch/>
        </p:blipFill>
        <p:spPr>
          <a:xfrm>
            <a:off x="124553" y="6333900"/>
            <a:ext cx="2449800" cy="447899"/>
          </a:xfrm>
          <a:prstGeom prst="rect">
            <a:avLst/>
          </a:prstGeom>
          <a:noFill/>
          <a:ln>
            <a:noFill/>
          </a:ln>
        </p:spPr>
      </p:pic>
      <p:pic>
        <p:nvPicPr>
          <p:cNvPr descr="Caltech_logo#1.png" id="60" name="Shape 60"/>
          <p:cNvPicPr preferRelativeResize="0"/>
          <p:nvPr/>
        </p:nvPicPr>
        <p:blipFill>
          <a:blip r:embed="rId3">
            <a:alphaModFix/>
          </a:blip>
          <a:stretch>
            <a:fillRect/>
          </a:stretch>
        </p:blipFill>
        <p:spPr>
          <a:xfrm>
            <a:off x="8381991" y="6099048"/>
            <a:ext cx="685799" cy="6827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1" name="Shape 61"/>
        <p:cNvGrpSpPr/>
        <p:nvPr/>
      </p:nvGrpSpPr>
      <p:grpSpPr>
        <a:xfrm>
          <a:off x="0" y="0"/>
          <a:ext cx="0" cy="0"/>
          <a:chOff x="0" y="0"/>
          <a:chExt cx="0" cy="0"/>
        </a:xfrm>
      </p:grpSpPr>
      <p:sp>
        <p:nvSpPr>
          <p:cNvPr id="62" name="Shape 62"/>
          <p:cNvSpPr txBox="1"/>
          <p:nvPr>
            <p:ph type="title"/>
          </p:nvPr>
        </p:nvSpPr>
        <p:spPr>
          <a:xfrm>
            <a:off x="457200" y="274637"/>
            <a:ext cx="8229600" cy="1143000"/>
          </a:xfrm>
          <a:prstGeom prst="rect">
            <a:avLst/>
          </a:prstGeom>
        </p:spPr>
        <p:txBody>
          <a:bodyPr anchorCtr="0" anchor="t" bIns="91425" lIns="91425" rIns="91425" tIns="91425"/>
          <a:lstStyle>
            <a:lvl1pPr lvl="0" rtl="0">
              <a:spcBef>
                <a:spcPts val="0"/>
              </a:spcBef>
              <a:buClr>
                <a:srgbClr val="4A86E8"/>
              </a:buClr>
              <a:defRPr>
                <a:solidFill>
                  <a:srgbClr val="4A86E8"/>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 type="body"/>
          </p:nvPr>
        </p:nvSpPr>
        <p:spPr>
          <a:xfrm>
            <a:off x="457200" y="1600200"/>
            <a:ext cx="8229600" cy="4967700"/>
          </a:xfrm>
          <a:prstGeom prst="rect">
            <a:avLst/>
          </a:prstGeom>
        </p:spPr>
        <p:txBody>
          <a:bodyPr anchorCtr="0" anchor="t" bIns="91425" lIns="91425" rIns="91425" tIns="91425"/>
          <a:lstStyle>
            <a:lvl1pPr lvl="0" rtl="0">
              <a:spcBef>
                <a:spcPts val="0"/>
              </a:spcBef>
              <a:spcAft>
                <a:spcPts val="1000"/>
              </a:spcAf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nvSpPr>
        <p:spPr>
          <a:xfrm>
            <a:off x="7745625" y="6567900"/>
            <a:ext cx="1326000" cy="237000"/>
          </a:xfrm>
          <a:prstGeom prst="rect">
            <a:avLst/>
          </a:prstGeom>
          <a:noFill/>
          <a:ln>
            <a:noFill/>
          </a:ln>
        </p:spPr>
        <p:txBody>
          <a:bodyPr anchorCtr="0" anchor="t" bIns="91425" lIns="91425" rIns="91425" tIns="91425">
            <a:noAutofit/>
          </a:bodyPr>
          <a:lstStyle/>
          <a:p>
            <a:pPr lvl="0" rtl="0" algn="r">
              <a:spcBef>
                <a:spcPts val="0"/>
              </a:spcBef>
              <a:buNone/>
            </a:pPr>
            <a:r>
              <a:rPr lang="en"/>
              <a:t>IWM 2017</a:t>
            </a:r>
          </a:p>
          <a:p>
            <a:pPr lvl="0" rtl="0" algn="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bg>
      <p:bgPr>
        <a:solidFill>
          <a:srgbClr val="E6E6E6"/>
        </a:solidFill>
      </p:bgPr>
    </p:bg>
    <p:spTree>
      <p:nvGrpSpPr>
        <p:cNvPr id="13" name="Shape 13"/>
        <p:cNvGrpSpPr/>
        <p:nvPr/>
      </p:nvGrpSpPr>
      <p:grpSpPr>
        <a:xfrm>
          <a:off x="0" y="0"/>
          <a:ext cx="0" cy="0"/>
          <a:chOff x="0" y="0"/>
          <a:chExt cx="0" cy="0"/>
        </a:xfrm>
      </p:grpSpPr>
      <p:pic>
        <p:nvPicPr>
          <p:cNvPr descr="EMBL_EBI_DNA_dark2.png" id="14" name="Shape 14"/>
          <p:cNvPicPr preferRelativeResize="0"/>
          <p:nvPr/>
        </p:nvPicPr>
        <p:blipFill rotWithShape="1">
          <a:blip r:embed="rId2">
            <a:alphaModFix/>
          </a:blip>
          <a:srcRect b="0" l="0" r="0" t="0"/>
          <a:stretch/>
        </p:blipFill>
        <p:spPr>
          <a:xfrm>
            <a:off x="0" y="0"/>
            <a:ext cx="9156600" cy="6880200"/>
          </a:xfrm>
          <a:prstGeom prst="rect">
            <a:avLst/>
          </a:prstGeom>
          <a:noFill/>
          <a:ln>
            <a:noFill/>
          </a:ln>
        </p:spPr>
      </p:pic>
      <p:sp>
        <p:nvSpPr>
          <p:cNvPr id="15" name="Shape 15"/>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16" name="Shape 16"/>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17" name="Shape 17"/>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6_Title Slide">
    <p:bg>
      <p:bgPr>
        <a:solidFill>
          <a:srgbClr val="E6E6E6"/>
        </a:solidFill>
      </p:bgPr>
    </p:bg>
    <p:spTree>
      <p:nvGrpSpPr>
        <p:cNvPr id="18" name="Shape 18"/>
        <p:cNvGrpSpPr/>
        <p:nvPr/>
      </p:nvGrpSpPr>
      <p:grpSpPr>
        <a:xfrm>
          <a:off x="0" y="0"/>
          <a:ext cx="0" cy="0"/>
          <a:chOff x="0" y="0"/>
          <a:chExt cx="0" cy="0"/>
        </a:xfrm>
      </p:grpSpPr>
      <p:pic>
        <p:nvPicPr>
          <p:cNvPr descr="powerpont-slide-title_cell_dark4.png" id="19" name="Shape 19"/>
          <p:cNvPicPr preferRelativeResize="0"/>
          <p:nvPr/>
        </p:nvPicPr>
        <p:blipFill rotWithShape="1">
          <a:blip r:embed="rId2">
            <a:alphaModFix/>
          </a:blip>
          <a:srcRect b="0" l="0" r="0" t="0"/>
          <a:stretch/>
        </p:blipFill>
        <p:spPr>
          <a:xfrm>
            <a:off x="0" y="0"/>
            <a:ext cx="9161400" cy="6870599"/>
          </a:xfrm>
          <a:prstGeom prst="rect">
            <a:avLst/>
          </a:prstGeom>
          <a:noFill/>
          <a:ln>
            <a:noFill/>
          </a:ln>
        </p:spPr>
      </p:pic>
      <p:sp>
        <p:nvSpPr>
          <p:cNvPr id="20" name="Shape 20"/>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21" name="Shape 21"/>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22" name="Shape 22"/>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7_Title Slide">
    <p:bg>
      <p:bgPr>
        <a:solidFill>
          <a:srgbClr val="E6E6E6"/>
        </a:solidFill>
      </p:bgPr>
    </p:bg>
    <p:spTree>
      <p:nvGrpSpPr>
        <p:cNvPr id="23" name="Shape 23"/>
        <p:cNvGrpSpPr/>
        <p:nvPr/>
      </p:nvGrpSpPr>
      <p:grpSpPr>
        <a:xfrm>
          <a:off x="0" y="0"/>
          <a:ext cx="0" cy="0"/>
          <a:chOff x="0" y="0"/>
          <a:chExt cx="0" cy="0"/>
        </a:xfrm>
      </p:grpSpPr>
      <p:pic>
        <p:nvPicPr>
          <p:cNvPr descr="EMBL_EBI_Chemistry-slide2-background.png" id="24" name="Shape 24"/>
          <p:cNvPicPr preferRelativeResize="0"/>
          <p:nvPr/>
        </p:nvPicPr>
        <p:blipFill rotWithShape="1">
          <a:blip r:embed="rId2">
            <a:alphaModFix/>
          </a:blip>
          <a:srcRect b="0" l="0" r="0" t="0"/>
          <a:stretch/>
        </p:blipFill>
        <p:spPr>
          <a:xfrm>
            <a:off x="0" y="0"/>
            <a:ext cx="9156600" cy="6870599"/>
          </a:xfrm>
          <a:prstGeom prst="rect">
            <a:avLst/>
          </a:prstGeom>
          <a:noFill/>
          <a:ln>
            <a:noFill/>
          </a:ln>
        </p:spPr>
      </p:pic>
      <p:sp>
        <p:nvSpPr>
          <p:cNvPr id="25" name="Shape 25"/>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26" name="Shape 26"/>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27" name="Shape 27"/>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9_Title Slide">
    <p:bg>
      <p:bgPr>
        <a:solidFill>
          <a:srgbClr val="E6E6E6"/>
        </a:solidFill>
      </p:bgPr>
    </p:bg>
    <p:spTree>
      <p:nvGrpSpPr>
        <p:cNvPr id="28" name="Shape 28"/>
        <p:cNvGrpSpPr/>
        <p:nvPr/>
      </p:nvGrpSpPr>
      <p:grpSpPr>
        <a:xfrm>
          <a:off x="0" y="0"/>
          <a:ext cx="0" cy="0"/>
          <a:chOff x="0" y="0"/>
          <a:chExt cx="0" cy="0"/>
        </a:xfrm>
      </p:grpSpPr>
      <p:sp>
        <p:nvSpPr>
          <p:cNvPr descr="EMBL_EBI_Chem slide background4.tif" id="29" name="Shape 29"/>
          <p:cNvSpPr/>
          <p:nvPr/>
        </p:nvSpPr>
        <p:spPr>
          <a:xfrm>
            <a:off x="0" y="0"/>
            <a:ext cx="9155400" cy="6869399"/>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 name="Shape 30"/>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31" name="Shape 31"/>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32" name="Shape 32"/>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solidFill>
          <a:srgbClr val="E6E6E6"/>
        </a:solidFill>
      </p:bgPr>
    </p:bg>
    <p:spTree>
      <p:nvGrpSpPr>
        <p:cNvPr id="33" name="Shape 33"/>
        <p:cNvGrpSpPr/>
        <p:nvPr/>
      </p:nvGrpSpPr>
      <p:grpSpPr>
        <a:xfrm>
          <a:off x="0" y="0"/>
          <a:ext cx="0" cy="0"/>
          <a:chOff x="0" y="0"/>
          <a:chExt cx="0" cy="0"/>
        </a:xfrm>
      </p:grpSpPr>
      <p:pic>
        <p:nvPicPr>
          <p:cNvPr descr="master2.jpg" id="34" name="Shape 34"/>
          <p:cNvPicPr preferRelativeResize="0"/>
          <p:nvPr/>
        </p:nvPicPr>
        <p:blipFill rotWithShape="1">
          <a:blip r:embed="rId2">
            <a:alphaModFix/>
          </a:blip>
          <a:srcRect b="0" l="0" r="0" t="0"/>
          <a:stretch/>
        </p:blipFill>
        <p:spPr>
          <a:xfrm>
            <a:off x="0" y="0"/>
            <a:ext cx="9139800" cy="6858000"/>
          </a:xfrm>
          <a:prstGeom prst="rect">
            <a:avLst/>
          </a:prstGeom>
          <a:noFill/>
          <a:ln>
            <a:noFill/>
          </a:ln>
        </p:spPr>
      </p:pic>
      <p:sp>
        <p:nvSpPr>
          <p:cNvPr id="35" name="Shape 35"/>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36" name="Shape 36"/>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37" name="Shape 37"/>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pic>
        <p:nvPicPr>
          <p:cNvPr descr="wormbase_icon_gradient_blackborder.png" id="38" name="Shape 38"/>
          <p:cNvPicPr preferRelativeResize="0"/>
          <p:nvPr/>
        </p:nvPicPr>
        <p:blipFill rotWithShape="1">
          <a:blip r:embed="rId3">
            <a:alphaModFix/>
          </a:blip>
          <a:srcRect b="0" l="0" r="0" t="0"/>
          <a:stretch/>
        </p:blipFill>
        <p:spPr>
          <a:xfrm>
            <a:off x="105065" y="5353096"/>
            <a:ext cx="1405499" cy="13979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8_Title Slide">
    <p:bg>
      <p:bgPr>
        <a:solidFill>
          <a:srgbClr val="E6E6E6"/>
        </a:solidFill>
      </p:bgPr>
    </p:bg>
    <p:spTree>
      <p:nvGrpSpPr>
        <p:cNvPr id="39" name="Shape 39"/>
        <p:cNvGrpSpPr/>
        <p:nvPr/>
      </p:nvGrpSpPr>
      <p:grpSpPr>
        <a:xfrm>
          <a:off x="0" y="0"/>
          <a:ext cx="0" cy="0"/>
          <a:chOff x="0" y="0"/>
          <a:chExt cx="0" cy="0"/>
        </a:xfrm>
      </p:grpSpPr>
      <p:pic>
        <p:nvPicPr>
          <p:cNvPr descr="EMBL_EBI_PDBE-slide-background6.png" id="40" name="Shape 40"/>
          <p:cNvPicPr preferRelativeResize="0"/>
          <p:nvPr/>
        </p:nvPicPr>
        <p:blipFill rotWithShape="1">
          <a:blip r:embed="rId2">
            <a:alphaModFix/>
          </a:blip>
          <a:srcRect b="0" l="0" r="0" t="-2165"/>
          <a:stretch/>
        </p:blipFill>
        <p:spPr>
          <a:xfrm>
            <a:off x="0" y="-149225"/>
            <a:ext cx="9156600" cy="7019999"/>
          </a:xfrm>
          <a:prstGeom prst="rect">
            <a:avLst/>
          </a:prstGeom>
          <a:noFill/>
          <a:ln>
            <a:noFill/>
          </a:ln>
        </p:spPr>
      </p:pic>
      <p:sp>
        <p:nvSpPr>
          <p:cNvPr id="41" name="Shape 41"/>
          <p:cNvSpPr txBox="1"/>
          <p:nvPr>
            <p:ph idx="1" type="subTitle"/>
          </p:nvPr>
        </p:nvSpPr>
        <p:spPr>
          <a:xfrm>
            <a:off x="532554" y="1797028"/>
            <a:ext cx="6400799" cy="610200"/>
          </a:xfrm>
          <a:prstGeom prst="rect">
            <a:avLst/>
          </a:prstGeom>
          <a:noFill/>
          <a:ln>
            <a:noFill/>
          </a:ln>
        </p:spPr>
        <p:txBody>
          <a:bodyPr anchorCtr="0" anchor="t" bIns="91425" lIns="91425" rIns="91425" tIns="91425"/>
          <a:lstStyle>
            <a:lvl1pPr indent="0" lvl="0" marL="0" marR="0" rtl="0" algn="l">
              <a:spcBef>
                <a:spcPts val="520"/>
              </a:spcBef>
              <a:spcAft>
                <a:spcPts val="575"/>
              </a:spcAft>
              <a:buClr>
                <a:schemeClr val="accent1"/>
              </a:buClr>
              <a:buFont typeface="Arial"/>
              <a:buNone/>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
        <p:nvSpPr>
          <p:cNvPr id="42" name="Shape 42"/>
          <p:cNvSpPr txBox="1"/>
          <p:nvPr>
            <p:ph type="ctrTitle"/>
          </p:nvPr>
        </p:nvSpPr>
        <p:spPr>
          <a:xfrm>
            <a:off x="533400" y="1040419"/>
            <a:ext cx="7772400" cy="685799"/>
          </a:xfrm>
          <a:prstGeom prst="rect">
            <a:avLst/>
          </a:prstGeom>
          <a:noFill/>
          <a:ln>
            <a:noFill/>
          </a:ln>
        </p:spPr>
        <p:txBody>
          <a:bodyPr anchorCtr="0" anchor="t" bIns="91425" lIns="91425" rIns="91425" tIns="91425"/>
          <a:lstStyle>
            <a:lvl1pPr indent="0" lvl="0" marL="0" marR="0" rtl="0" algn="l">
              <a:spcBef>
                <a:spcPts val="0"/>
              </a:spcBef>
              <a:spcAft>
                <a:spcPts val="0"/>
              </a:spcAft>
              <a:defRPr/>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43" name="Shape 43"/>
          <p:cNvSpPr txBox="1"/>
          <p:nvPr>
            <p:ph idx="2" type="body"/>
          </p:nvPr>
        </p:nvSpPr>
        <p:spPr>
          <a:xfrm>
            <a:off x="533400" y="3851275"/>
            <a:ext cx="4488000" cy="614399"/>
          </a:xfrm>
          <a:prstGeom prst="rect">
            <a:avLst/>
          </a:prstGeom>
          <a:noFill/>
          <a:ln>
            <a:noFill/>
          </a:ln>
        </p:spPr>
        <p:txBody>
          <a:bodyPr anchorCtr="0" anchor="t" bIns="91425" lIns="91425" rIns="91425" tIns="91425"/>
          <a:lstStyle>
            <a:lvl1pPr indent="0" lvl="0" marL="0" rtl="0">
              <a:spcBef>
                <a:spcPts val="0"/>
              </a:spcBef>
              <a:buClr>
                <a:schemeClr val="lt1"/>
              </a:buClr>
              <a:buFont typeface="Helvetica Neue"/>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44" name="Shape 44"/>
        <p:cNvGrpSpPr/>
        <p:nvPr/>
      </p:nvGrpSpPr>
      <p:grpSpPr>
        <a:xfrm>
          <a:off x="0" y="0"/>
          <a:ext cx="0" cy="0"/>
          <a:chOff x="0" y="0"/>
          <a:chExt cx="0" cy="0"/>
        </a:xfrm>
      </p:grpSpPr>
      <p:sp>
        <p:nvSpPr>
          <p:cNvPr id="45" name="Shape 45"/>
          <p:cNvSpPr txBox="1"/>
          <p:nvPr>
            <p:ph type="title"/>
          </p:nvPr>
        </p:nvSpPr>
        <p:spPr>
          <a:xfrm>
            <a:off x="533400" y="304800"/>
            <a:ext cx="8153399" cy="76200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220599" rtl="0" algn="l">
              <a:spcBef>
                <a:spcPts val="0"/>
              </a:spcBef>
              <a:spcAft>
                <a:spcPts val="0"/>
              </a:spcAft>
              <a:defRPr/>
            </a:lvl6pPr>
            <a:lvl7pPr lvl="6" marL="441176" rtl="0" algn="l">
              <a:spcBef>
                <a:spcPts val="0"/>
              </a:spcBef>
              <a:spcAft>
                <a:spcPts val="0"/>
              </a:spcAft>
              <a:defRPr/>
            </a:lvl7pPr>
            <a:lvl8pPr lvl="7" marL="661770" rtl="0" algn="l">
              <a:spcBef>
                <a:spcPts val="0"/>
              </a:spcBef>
              <a:spcAft>
                <a:spcPts val="0"/>
              </a:spcAft>
              <a:defRPr/>
            </a:lvl8pPr>
            <a:lvl9pPr lvl="8" marL="882370" rtl="0" algn="l">
              <a:spcBef>
                <a:spcPts val="0"/>
              </a:spcBef>
              <a:spcAft>
                <a:spcPts val="0"/>
              </a:spcAft>
              <a:defRPr/>
            </a:lvl9pPr>
          </a:lstStyle>
          <a:p/>
        </p:txBody>
      </p:sp>
      <p:pic>
        <p:nvPicPr>
          <p:cNvPr descr="logo_wormbase_gradient.png" id="46" name="Shape 46"/>
          <p:cNvPicPr preferRelativeResize="0"/>
          <p:nvPr/>
        </p:nvPicPr>
        <p:blipFill rotWithShape="1">
          <a:blip r:embed="rId2">
            <a:alphaModFix/>
          </a:blip>
          <a:srcRect b="0" l="0" r="0" t="0"/>
          <a:stretch/>
        </p:blipFill>
        <p:spPr>
          <a:xfrm>
            <a:off x="124553" y="6333900"/>
            <a:ext cx="2449800" cy="447899"/>
          </a:xfrm>
          <a:prstGeom prst="rect">
            <a:avLst/>
          </a:prstGeom>
          <a:noFill/>
          <a:ln>
            <a:noFill/>
          </a:ln>
        </p:spPr>
      </p:pic>
      <p:pic>
        <p:nvPicPr>
          <p:cNvPr descr="Caltech_logo#1.png" id="47" name="Shape 47"/>
          <p:cNvPicPr preferRelativeResize="0"/>
          <p:nvPr/>
        </p:nvPicPr>
        <p:blipFill>
          <a:blip r:embed="rId3">
            <a:alphaModFix/>
          </a:blip>
          <a:stretch>
            <a:fillRect/>
          </a:stretch>
        </p:blipFill>
        <p:spPr>
          <a:xfrm>
            <a:off x="8381991" y="6099048"/>
            <a:ext cx="685799" cy="6827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8" name="Shape 48"/>
        <p:cNvGrpSpPr/>
        <p:nvPr/>
      </p:nvGrpSpPr>
      <p:grpSpPr>
        <a:xfrm>
          <a:off x="0" y="0"/>
          <a:ext cx="0" cy="0"/>
          <a:chOff x="0" y="0"/>
          <a:chExt cx="0" cy="0"/>
        </a:xfrm>
      </p:grpSpPr>
      <p:sp>
        <p:nvSpPr>
          <p:cNvPr id="49" name="Shape 49"/>
          <p:cNvSpPr txBox="1"/>
          <p:nvPr>
            <p:ph type="title"/>
          </p:nvPr>
        </p:nvSpPr>
        <p:spPr>
          <a:xfrm>
            <a:off x="533400" y="304800"/>
            <a:ext cx="8153399" cy="762000"/>
          </a:xfrm>
          <a:prstGeom prst="rect">
            <a:avLst/>
          </a:prstGeom>
          <a:noFill/>
          <a:ln>
            <a:noFill/>
          </a:ln>
        </p:spPr>
        <p:txBody>
          <a:bodyPr anchorCtr="0" anchor="t" bIns="91425" lIns="91425" rIns="91425" tIns="91425"/>
          <a:lstStyle>
            <a:lvl1pPr lvl="0" rtl="0" algn="l">
              <a:spcBef>
                <a:spcPts val="0"/>
              </a:spcBef>
              <a:spcAft>
                <a:spcPts val="0"/>
              </a:spcAft>
              <a:defRPr/>
            </a:lvl1pPr>
            <a:lvl2pPr lvl="1" rtl="0" algn="l">
              <a:spcBef>
                <a:spcPts val="0"/>
              </a:spcBef>
              <a:spcAft>
                <a:spcPts val="0"/>
              </a:spcAft>
              <a:defRPr/>
            </a:lvl2pPr>
            <a:lvl3pPr lvl="2" rtl="0" algn="l">
              <a:spcBef>
                <a:spcPts val="0"/>
              </a:spcBef>
              <a:spcAft>
                <a:spcPts val="0"/>
              </a:spcAft>
              <a:defRPr/>
            </a:lvl3pPr>
            <a:lvl4pPr lvl="3" rtl="0" algn="l">
              <a:spcBef>
                <a:spcPts val="0"/>
              </a:spcBef>
              <a:spcAft>
                <a:spcPts val="0"/>
              </a:spcAft>
              <a:defRPr/>
            </a:lvl4pPr>
            <a:lvl5pPr lvl="4" rtl="0" algn="l">
              <a:spcBef>
                <a:spcPts val="0"/>
              </a:spcBef>
              <a:spcAft>
                <a:spcPts val="0"/>
              </a:spcAft>
              <a:defRPr/>
            </a:lvl5pPr>
            <a:lvl6pPr lvl="5" marL="220599" rtl="0" algn="l">
              <a:spcBef>
                <a:spcPts val="0"/>
              </a:spcBef>
              <a:spcAft>
                <a:spcPts val="0"/>
              </a:spcAft>
              <a:defRPr/>
            </a:lvl6pPr>
            <a:lvl7pPr lvl="6" marL="441176" rtl="0" algn="l">
              <a:spcBef>
                <a:spcPts val="0"/>
              </a:spcBef>
              <a:spcAft>
                <a:spcPts val="0"/>
              </a:spcAft>
              <a:defRPr/>
            </a:lvl7pPr>
            <a:lvl8pPr lvl="7" marL="661770" rtl="0" algn="l">
              <a:spcBef>
                <a:spcPts val="0"/>
              </a:spcBef>
              <a:spcAft>
                <a:spcPts val="0"/>
              </a:spcAft>
              <a:defRPr/>
            </a:lvl8pPr>
            <a:lvl9pPr lvl="8" marL="882370" rtl="0" algn="l">
              <a:spcBef>
                <a:spcPts val="0"/>
              </a:spcBef>
              <a:spcAft>
                <a:spcPts val="0"/>
              </a:spcAft>
              <a:defRPr/>
            </a:lvl9pPr>
          </a:lstStyle>
          <a:p/>
        </p:txBody>
      </p:sp>
      <p:sp>
        <p:nvSpPr>
          <p:cNvPr id="50" name="Shape 50"/>
          <p:cNvSpPr txBox="1"/>
          <p:nvPr>
            <p:ph idx="1" type="body"/>
          </p:nvPr>
        </p:nvSpPr>
        <p:spPr>
          <a:xfrm>
            <a:off x="533400" y="1219200"/>
            <a:ext cx="8153399" cy="43511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pic>
        <p:nvPicPr>
          <p:cNvPr descr="Caltech_logo#1.png" id="51" name="Shape 51"/>
          <p:cNvPicPr preferRelativeResize="0"/>
          <p:nvPr/>
        </p:nvPicPr>
        <p:blipFill>
          <a:blip r:embed="rId2">
            <a:alphaModFix/>
          </a:blip>
          <a:stretch>
            <a:fillRect/>
          </a:stretch>
        </p:blipFill>
        <p:spPr>
          <a:xfrm>
            <a:off x="8381991" y="6099048"/>
            <a:ext cx="685799" cy="6827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533400" y="304800"/>
            <a:ext cx="8153399" cy="762000"/>
          </a:xfrm>
          <a:prstGeom prst="rect">
            <a:avLst/>
          </a:prstGeom>
          <a:noFill/>
          <a:ln>
            <a:noFill/>
          </a:ln>
        </p:spPr>
        <p:txBody>
          <a:bodyPr anchorCtr="0" anchor="t" bIns="91425" lIns="91425" rIns="91425" tIns="91425"/>
          <a:lstStyle>
            <a:lvl1pPr indent="0" lvl="0" marL="0" marR="0" rtl="0" algn="l">
              <a:spcBef>
                <a:spcPts val="0"/>
              </a:spcBef>
              <a:spcAft>
                <a:spcPts val="0"/>
              </a:spcAft>
              <a:buSzPct val="100000"/>
              <a:defRPr sz="3000"/>
            </a:lvl1pPr>
            <a:lvl2pPr indent="0" lvl="1" marL="0" marR="0" rtl="0" algn="l">
              <a:spcBef>
                <a:spcPts val="0"/>
              </a:spcBef>
              <a:spcAft>
                <a:spcPts val="0"/>
              </a:spcAft>
              <a:defRPr/>
            </a:lvl2pPr>
            <a:lvl3pPr indent="0" lvl="2" marL="0" marR="0" rtl="0" algn="l">
              <a:spcBef>
                <a:spcPts val="0"/>
              </a:spcBef>
              <a:spcAft>
                <a:spcPts val="0"/>
              </a:spcAft>
              <a:defRPr/>
            </a:lvl3pPr>
            <a:lvl4pPr indent="0" lvl="3" marL="0" marR="0" rtl="0" algn="l">
              <a:spcBef>
                <a:spcPts val="0"/>
              </a:spcBef>
              <a:spcAft>
                <a:spcPts val="0"/>
              </a:spcAft>
              <a:defRPr/>
            </a:lvl4pPr>
            <a:lvl5pPr indent="0" lvl="4" marL="0" marR="0" rtl="0" algn="l">
              <a:spcBef>
                <a:spcPts val="0"/>
              </a:spcBef>
              <a:spcAft>
                <a:spcPts val="0"/>
              </a:spcAft>
              <a:defRPr/>
            </a:lvl5pPr>
            <a:lvl6pPr indent="-4699" lvl="5" marL="220599" marR="0" rtl="0" algn="l">
              <a:spcBef>
                <a:spcPts val="0"/>
              </a:spcBef>
              <a:spcAft>
                <a:spcPts val="0"/>
              </a:spcAft>
              <a:defRPr/>
            </a:lvl6pPr>
            <a:lvl7pPr indent="-9376" lvl="6" marL="441176" marR="0" rtl="0" algn="l">
              <a:spcBef>
                <a:spcPts val="0"/>
              </a:spcBef>
              <a:spcAft>
                <a:spcPts val="0"/>
              </a:spcAft>
              <a:defRPr/>
            </a:lvl7pPr>
            <a:lvl8pPr indent="-1370" lvl="7" marL="661770" marR="0" rtl="0" algn="l">
              <a:spcBef>
                <a:spcPts val="0"/>
              </a:spcBef>
              <a:spcAft>
                <a:spcPts val="0"/>
              </a:spcAft>
              <a:defRPr/>
            </a:lvl8pPr>
            <a:lvl9pPr indent="-6070" lvl="8" marL="882370" marR="0" rtl="0" algn="l">
              <a:spcBef>
                <a:spcPts val="0"/>
              </a:spcBef>
              <a:spcAft>
                <a:spcPts val="0"/>
              </a:spcAft>
              <a:defRPr/>
            </a:lvl9pPr>
          </a:lstStyle>
          <a:p/>
        </p:txBody>
      </p:sp>
      <p:sp>
        <p:nvSpPr>
          <p:cNvPr id="7" name="Shape 7"/>
          <p:cNvSpPr txBox="1"/>
          <p:nvPr>
            <p:ph idx="1" type="body"/>
          </p:nvPr>
        </p:nvSpPr>
        <p:spPr>
          <a:xfrm>
            <a:off x="533400" y="1219200"/>
            <a:ext cx="8153399" cy="4351199"/>
          </a:xfrm>
          <a:prstGeom prst="rect">
            <a:avLst/>
          </a:prstGeom>
          <a:noFill/>
          <a:ln>
            <a:noFill/>
          </a:ln>
        </p:spPr>
        <p:txBody>
          <a:bodyPr anchorCtr="0" anchor="t" bIns="91425" lIns="91425" rIns="91425" tIns="91425"/>
          <a:lstStyle>
            <a:lvl1pPr indent="-171132" lvl="0" marL="354012" marR="0" rtl="0" algn="l">
              <a:spcBef>
                <a:spcPts val="480"/>
              </a:spcBef>
              <a:spcAft>
                <a:spcPts val="575"/>
              </a:spcAft>
              <a:buClr>
                <a:schemeClr val="accent1"/>
              </a:buClr>
              <a:buFont typeface="Arial"/>
              <a:buChar char="•"/>
              <a:defRPr/>
            </a:lvl1pPr>
            <a:lvl2pPr indent="-136525" lvl="1" marL="631825" marR="0" rtl="0" algn="l">
              <a:spcBef>
                <a:spcPts val="440"/>
              </a:spcBef>
              <a:spcAft>
                <a:spcPts val="575"/>
              </a:spcAft>
              <a:buClr>
                <a:srgbClr val="FF8C9A"/>
              </a:buClr>
              <a:buFont typeface="Arial"/>
              <a:buChar char="•"/>
              <a:defRPr/>
            </a:lvl2pPr>
            <a:lvl3pPr indent="-107950" lvl="2" marL="895350" marR="0" rtl="0" algn="l">
              <a:spcBef>
                <a:spcPts val="400"/>
              </a:spcBef>
              <a:spcAft>
                <a:spcPts val="575"/>
              </a:spcAft>
              <a:buClr>
                <a:srgbClr val="FF8C9A"/>
              </a:buClr>
              <a:buFont typeface="Times New Roman"/>
              <a:buChar char="•"/>
              <a:defRPr/>
            </a:lvl3pPr>
            <a:lvl4pPr indent="-119062" lvl="3" marL="1147762" marR="0" rtl="0" algn="l">
              <a:spcBef>
                <a:spcPts val="400"/>
              </a:spcBef>
              <a:spcAft>
                <a:spcPts val="575"/>
              </a:spcAft>
              <a:buClr>
                <a:schemeClr val="accent1"/>
              </a:buClr>
              <a:buFont typeface="Times New Roman"/>
              <a:buChar char="•"/>
              <a:defRPr/>
            </a:lvl4pPr>
            <a:lvl5pPr indent="-117475" lvl="4" marL="1400175" marR="0" rtl="0" algn="l">
              <a:spcBef>
                <a:spcPts val="400"/>
              </a:spcBef>
              <a:spcAft>
                <a:spcPts val="575"/>
              </a:spcAft>
              <a:buClr>
                <a:schemeClr val="accent1"/>
              </a:buClr>
              <a:buFont typeface="Times New Roman"/>
              <a:buChar char="•"/>
              <a:defRPr/>
            </a:lvl5pPr>
            <a:lvl6pPr indent="-117095" lvl="5" marL="2371345" marR="0" rtl="0" algn="l">
              <a:spcBef>
                <a:spcPts val="420"/>
              </a:spcBef>
              <a:spcAft>
                <a:spcPts val="0"/>
              </a:spcAft>
              <a:buClr>
                <a:schemeClr val="accent1"/>
              </a:buClr>
              <a:buFont typeface="Times New Roman"/>
              <a:buChar char="•"/>
              <a:defRPr/>
            </a:lvl6pPr>
            <a:lvl7pPr indent="-109095" lvl="6" marL="2591945" marR="0" rtl="0" algn="l">
              <a:spcBef>
                <a:spcPts val="420"/>
              </a:spcBef>
              <a:spcAft>
                <a:spcPts val="0"/>
              </a:spcAft>
              <a:buClr>
                <a:schemeClr val="accent1"/>
              </a:buClr>
              <a:buFont typeface="Times New Roman"/>
              <a:buChar char="•"/>
              <a:defRPr/>
            </a:lvl7pPr>
            <a:lvl8pPr indent="-113771" lvl="7" marL="2812521" marR="0" rtl="0" algn="l">
              <a:spcBef>
                <a:spcPts val="420"/>
              </a:spcBef>
              <a:spcAft>
                <a:spcPts val="0"/>
              </a:spcAft>
              <a:buClr>
                <a:schemeClr val="accent1"/>
              </a:buClr>
              <a:buFont typeface="Times New Roman"/>
              <a:buChar char="•"/>
              <a:defRPr/>
            </a:lvl8pPr>
            <a:lvl9pPr indent="-105766" lvl="8" marL="3033116" marR="0" rtl="0" algn="l">
              <a:spcBef>
                <a:spcPts val="420"/>
              </a:spcBef>
              <a:spcAft>
                <a:spcPts val="0"/>
              </a:spcAft>
              <a:buClr>
                <a:schemeClr val="accent1"/>
              </a:buClr>
              <a:buFont typeface="Times New Roman"/>
              <a:buChar cha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sp>
        <p:nvSpPr>
          <p:cNvPr id="69" name="Shape 69"/>
          <p:cNvSpPr txBox="1"/>
          <p:nvPr>
            <p:ph type="ctrTitle"/>
          </p:nvPr>
        </p:nvSpPr>
        <p:spPr>
          <a:xfrm>
            <a:off x="685800" y="739523"/>
            <a:ext cx="7772400" cy="1546500"/>
          </a:xfrm>
          <a:prstGeom prst="rect">
            <a:avLst/>
          </a:prstGeom>
        </p:spPr>
        <p:txBody>
          <a:bodyPr anchorCtr="0" anchor="t" bIns="91425" lIns="91425" rIns="91425" tIns="91425">
            <a:noAutofit/>
          </a:bodyPr>
          <a:lstStyle/>
          <a:p>
            <a:pPr lvl="0" rtl="0">
              <a:spcBef>
                <a:spcPts val="0"/>
              </a:spcBef>
              <a:buNone/>
            </a:pPr>
            <a:r>
              <a:rPr lang="en" sz="4000"/>
              <a:t>Ontology Annotation Browsing Made Easy - SObA</a:t>
            </a:r>
          </a:p>
        </p:txBody>
      </p:sp>
      <p:sp>
        <p:nvSpPr>
          <p:cNvPr id="70" name="Shape 70"/>
          <p:cNvSpPr txBox="1"/>
          <p:nvPr>
            <p:ph idx="1" type="subTitle"/>
          </p:nvPr>
        </p:nvSpPr>
        <p:spPr>
          <a:xfrm>
            <a:off x="1526175" y="4120825"/>
            <a:ext cx="6026699" cy="1457700"/>
          </a:xfrm>
          <a:prstGeom prst="rect">
            <a:avLst/>
          </a:prstGeom>
        </p:spPr>
        <p:txBody>
          <a:bodyPr anchorCtr="0" anchor="t" bIns="91425" lIns="91425" rIns="91425" tIns="91425">
            <a:noAutofit/>
          </a:bodyPr>
          <a:lstStyle/>
          <a:p>
            <a:pPr lvl="0" rtl="0">
              <a:spcBef>
                <a:spcPts val="0"/>
              </a:spcBef>
              <a:buClr>
                <a:schemeClr val="dk1"/>
              </a:buClr>
              <a:buSzPct val="61111"/>
              <a:buFont typeface="Arial"/>
              <a:buNone/>
            </a:pPr>
            <a:r>
              <a:rPr lang="en" sz="1800"/>
              <a:t>Raymond Lee*, Juancarlos Chan, Chris A. Grove, and Paul W. Sternberg</a:t>
            </a:r>
          </a:p>
          <a:p>
            <a:pPr lvl="0" rtl="0">
              <a:spcBef>
                <a:spcPts val="0"/>
              </a:spcBef>
              <a:buClr>
                <a:schemeClr val="dk1"/>
              </a:buClr>
              <a:buSzPct val="61111"/>
              <a:buFont typeface="Arial"/>
              <a:buNone/>
            </a:pPr>
            <a:r>
              <a:rPr lang="en" sz="1800"/>
              <a:t>June 2017</a:t>
            </a:r>
          </a:p>
          <a:p>
            <a:pPr lvl="0" rtl="0">
              <a:spcBef>
                <a:spcPts val="0"/>
              </a:spcBef>
              <a:buNone/>
            </a:pPr>
            <a:r>
              <a:rPr lang="en" sz="1800"/>
              <a:t>21st International </a:t>
            </a:r>
            <a:r>
              <a:rPr i="1" lang="en" sz="1800"/>
              <a:t>C. elegans</a:t>
            </a:r>
            <a:r>
              <a:rPr lang="en" sz="1800"/>
              <a:t> Conference</a:t>
            </a:r>
          </a:p>
          <a:p>
            <a:pPr lvl="0" rtl="0">
              <a:spcBef>
                <a:spcPts val="0"/>
              </a:spcBef>
              <a:buClr>
                <a:schemeClr val="dk1"/>
              </a:buClr>
              <a:buSzPct val="61111"/>
              <a:buFont typeface="Arial"/>
              <a:buNone/>
            </a:pPr>
            <a:r>
              <a:rPr lang="en" sz="1800"/>
              <a:t>Los Angeles, CA</a:t>
            </a:r>
          </a:p>
          <a:p>
            <a:pPr lvl="0" rtl="0">
              <a:spcBef>
                <a:spcPts val="0"/>
              </a:spcBef>
              <a:buNone/>
            </a:pPr>
            <a:r>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506550" y="46049"/>
            <a:ext cx="8180400" cy="1096800"/>
          </a:xfrm>
          <a:prstGeom prst="rect">
            <a:avLst/>
          </a:prstGeom>
        </p:spPr>
        <p:txBody>
          <a:bodyPr anchorCtr="0" anchor="t" bIns="91425" lIns="91425" rIns="91425" tIns="91425">
            <a:noAutofit/>
          </a:bodyPr>
          <a:lstStyle/>
          <a:p>
            <a:pPr lvl="0" rtl="0" algn="ctr">
              <a:spcBef>
                <a:spcPts val="0"/>
              </a:spcBef>
              <a:spcAft>
                <a:spcPts val="0"/>
              </a:spcAft>
              <a:buNone/>
            </a:pPr>
            <a:r>
              <a:rPr b="1" lang="en" sz="2400"/>
              <a:t>LCA+Longest path-filtered</a:t>
            </a:r>
            <a:r>
              <a:rPr i="1" lang="en" sz="2400"/>
              <a:t> let-23</a:t>
            </a:r>
            <a:r>
              <a:rPr lang="en" sz="2400"/>
              <a:t> phenotype graph (45 nodes / 49 edges)</a:t>
            </a:r>
          </a:p>
        </p:txBody>
      </p:sp>
      <p:pic>
        <p:nvPicPr>
          <p:cNvPr descr="let23PheneLCALongest45-49_reduced.png" id="138" name="Shape 138"/>
          <p:cNvPicPr preferRelativeResize="0"/>
          <p:nvPr/>
        </p:nvPicPr>
        <p:blipFill>
          <a:blip r:embed="rId3">
            <a:alphaModFix/>
          </a:blip>
          <a:stretch>
            <a:fillRect/>
          </a:stretch>
        </p:blipFill>
        <p:spPr>
          <a:xfrm>
            <a:off x="1828800" y="937975"/>
            <a:ext cx="5797352" cy="5843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478000" y="61500"/>
            <a:ext cx="8229600" cy="964500"/>
          </a:xfrm>
          <a:prstGeom prst="rect">
            <a:avLst/>
          </a:prstGeom>
        </p:spPr>
        <p:txBody>
          <a:bodyPr anchorCtr="0" anchor="t" bIns="91425" lIns="91425" rIns="91425" tIns="91425">
            <a:noAutofit/>
          </a:bodyPr>
          <a:lstStyle/>
          <a:p>
            <a:pPr lvl="0" rtl="0" algn="ctr">
              <a:spcBef>
                <a:spcPts val="0"/>
              </a:spcBef>
              <a:buNone/>
            </a:pPr>
            <a:r>
              <a:rPr i="1" lang="en"/>
              <a:t>let-23</a:t>
            </a:r>
            <a:r>
              <a:rPr lang="en"/>
              <a:t> Phenotype Graph</a:t>
            </a:r>
          </a:p>
          <a:p>
            <a:pPr indent="-228600" lvl="0" marL="457200">
              <a:spcBef>
                <a:spcPts val="0"/>
              </a:spcBef>
            </a:pPr>
            <a:r>
              <a:rPr lang="en"/>
              <a:t>Live demo</a:t>
            </a:r>
          </a:p>
        </p:txBody>
      </p:sp>
      <p:pic>
        <p:nvPicPr>
          <p:cNvPr descr="let23Phenotype_enhanced.png" id="144" name="Shape 144"/>
          <p:cNvPicPr preferRelativeResize="0"/>
          <p:nvPr/>
        </p:nvPicPr>
        <p:blipFill>
          <a:blip r:embed="rId3">
            <a:alphaModFix/>
          </a:blip>
          <a:stretch>
            <a:fillRect/>
          </a:stretch>
        </p:blipFill>
        <p:spPr>
          <a:xfrm>
            <a:off x="1828800" y="1178400"/>
            <a:ext cx="5609252" cy="55272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x="0" y="0"/>
          <a:ext cx="0" cy="0"/>
          <a:chOff x="0" y="0"/>
          <a:chExt cx="0" cy="0"/>
        </a:xfrm>
      </p:grpSpPr>
      <p:sp>
        <p:nvSpPr>
          <p:cNvPr id="149" name="Shape 149"/>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lgn="ctr">
              <a:spcBef>
                <a:spcPts val="0"/>
              </a:spcBef>
              <a:buNone/>
            </a:pPr>
            <a:r>
              <a:rPr lang="en"/>
              <a:t>Phenotype Graph Live Demo</a:t>
            </a:r>
          </a:p>
        </p:txBody>
      </p:sp>
      <p:sp>
        <p:nvSpPr>
          <p:cNvPr id="150" name="Shape 150"/>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457200" rtl="0">
              <a:lnSpc>
                <a:spcPct val="115000"/>
              </a:lnSpc>
              <a:spcBef>
                <a:spcPts val="0"/>
              </a:spcBef>
              <a:spcAft>
                <a:spcPts val="1000"/>
              </a:spcAft>
              <a:buSzPct val="100000"/>
            </a:pPr>
            <a:r>
              <a:rPr b="1" lang="en" sz="2400"/>
              <a:t>Direct vs. Inferred Annotation Nodes</a:t>
            </a:r>
          </a:p>
          <a:p>
            <a:pPr indent="-381000" lvl="0" marL="457200" rtl="0">
              <a:lnSpc>
                <a:spcPct val="115000"/>
              </a:lnSpc>
              <a:spcBef>
                <a:spcPts val="0"/>
              </a:spcBef>
              <a:spcAft>
                <a:spcPts val="1000"/>
              </a:spcAft>
              <a:buSzPct val="100000"/>
            </a:pPr>
            <a:r>
              <a:rPr b="1" lang="en" sz="2400"/>
              <a:t>Node Size is Proportional to Annotation Count (on-off)</a:t>
            </a:r>
          </a:p>
          <a:p>
            <a:pPr indent="-381000" lvl="0" marL="457200" rtl="0">
              <a:lnSpc>
                <a:spcPct val="115000"/>
              </a:lnSpc>
              <a:spcBef>
                <a:spcPts val="0"/>
              </a:spcBef>
              <a:spcAft>
                <a:spcPts val="1000"/>
              </a:spcAft>
              <a:buSzPct val="100000"/>
            </a:pPr>
            <a:r>
              <a:rPr b="1" lang="en" sz="2400"/>
              <a:t>Interactive graph</a:t>
            </a:r>
          </a:p>
          <a:p>
            <a:pPr indent="-381000" lvl="0" marL="457200" rtl="0">
              <a:lnSpc>
                <a:spcPct val="115000"/>
              </a:lnSpc>
              <a:spcBef>
                <a:spcPts val="0"/>
              </a:spcBef>
              <a:spcAft>
                <a:spcPts val="1000"/>
              </a:spcAft>
              <a:buSzPct val="100000"/>
            </a:pPr>
            <a:r>
              <a:rPr b="1" lang="en" sz="2400"/>
              <a:t>Exportable fully labelled graph (staging site)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57200" y="274637"/>
            <a:ext cx="8229600" cy="1143000"/>
          </a:xfrm>
          <a:prstGeom prst="rect">
            <a:avLst/>
          </a:prstGeom>
        </p:spPr>
        <p:txBody>
          <a:bodyPr anchorCtr="0" anchor="t" bIns="91425" lIns="91425" rIns="91425" tIns="91425">
            <a:noAutofit/>
          </a:bodyPr>
          <a:lstStyle/>
          <a:p>
            <a:pPr lvl="0" algn="ctr">
              <a:spcBef>
                <a:spcPts val="0"/>
              </a:spcBef>
              <a:buNone/>
            </a:pPr>
            <a:r>
              <a:rPr lang="en"/>
              <a:t>SObA Graph for GO Annotations</a:t>
            </a:r>
          </a:p>
        </p:txBody>
      </p:sp>
      <p:pic>
        <p:nvPicPr>
          <p:cNvPr descr="let23GOWhole.png" id="156" name="Shape 156"/>
          <p:cNvPicPr preferRelativeResize="0"/>
          <p:nvPr/>
        </p:nvPicPr>
        <p:blipFill>
          <a:blip r:embed="rId3">
            <a:alphaModFix/>
          </a:blip>
          <a:stretch>
            <a:fillRect/>
          </a:stretch>
        </p:blipFill>
        <p:spPr>
          <a:xfrm>
            <a:off x="1600200" y="808025"/>
            <a:ext cx="6271223" cy="58975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spcBef>
                <a:spcPts val="0"/>
              </a:spcBef>
              <a:buNone/>
            </a:pPr>
            <a:r>
              <a:rPr lang="en"/>
              <a:t>Big Thanks To</a:t>
            </a:r>
          </a:p>
        </p:txBody>
      </p:sp>
      <p:sp>
        <p:nvSpPr>
          <p:cNvPr id="162" name="Shape 162"/>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457200" rtl="0">
              <a:lnSpc>
                <a:spcPct val="200000"/>
              </a:lnSpc>
              <a:spcBef>
                <a:spcPts val="0"/>
              </a:spcBef>
              <a:buSzPct val="100000"/>
            </a:pPr>
            <a:r>
              <a:rPr lang="en" sz="2400">
                <a:solidFill>
                  <a:schemeClr val="dk1"/>
                </a:solidFill>
                <a:highlight>
                  <a:srgbClr val="FFFFFF"/>
                </a:highlight>
              </a:rPr>
              <a:t>Sibyl Gao and </a:t>
            </a:r>
            <a:r>
              <a:rPr lang="en" sz="2400">
                <a:solidFill>
                  <a:schemeClr val="dk1"/>
                </a:solidFill>
              </a:rPr>
              <a:t>Todd Harris</a:t>
            </a:r>
          </a:p>
          <a:p>
            <a:pPr indent="-381000" lvl="0" marL="457200" rtl="0">
              <a:lnSpc>
                <a:spcPct val="200000"/>
              </a:lnSpc>
              <a:spcBef>
                <a:spcPts val="0"/>
              </a:spcBef>
              <a:buSzPct val="100000"/>
            </a:pPr>
            <a:r>
              <a:rPr lang="en" sz="2400"/>
              <a:t>Seth Carbon and Chris Mungall (AmiGO 2)</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type="title"/>
          </p:nvPr>
        </p:nvSpPr>
        <p:spPr>
          <a:xfrm>
            <a:off x="457200" y="274644"/>
            <a:ext cx="8229600" cy="647400"/>
          </a:xfrm>
          <a:prstGeom prst="rect">
            <a:avLst/>
          </a:prstGeom>
        </p:spPr>
        <p:txBody>
          <a:bodyPr anchorCtr="0" anchor="t" bIns="91425" lIns="91425" rIns="91425" tIns="91425">
            <a:noAutofit/>
          </a:bodyPr>
          <a:lstStyle/>
          <a:p>
            <a:pPr lvl="0" rtl="0" algn="ctr">
              <a:spcBef>
                <a:spcPts val="0"/>
              </a:spcBef>
              <a:buNone/>
            </a:pPr>
            <a:r>
              <a:rPr b="1" lang="en"/>
              <a:t>Extensive Use of </a:t>
            </a:r>
            <a:r>
              <a:rPr b="1" lang="en">
                <a:solidFill>
                  <a:srgbClr val="4A86E8"/>
                </a:solidFill>
              </a:rPr>
              <a:t>Ontologies </a:t>
            </a:r>
          </a:p>
        </p:txBody>
      </p:sp>
      <p:sp>
        <p:nvSpPr>
          <p:cNvPr id="76" name="Shape 76"/>
          <p:cNvSpPr txBox="1"/>
          <p:nvPr>
            <p:ph idx="1" type="body"/>
          </p:nvPr>
        </p:nvSpPr>
        <p:spPr>
          <a:xfrm>
            <a:off x="457200" y="990600"/>
            <a:ext cx="8229600" cy="1305899"/>
          </a:xfrm>
          <a:prstGeom prst="rect">
            <a:avLst/>
          </a:prstGeom>
        </p:spPr>
        <p:txBody>
          <a:bodyPr anchorCtr="0" anchor="t" bIns="91425" lIns="91425" rIns="91425" tIns="91425">
            <a:noAutofit/>
          </a:bodyPr>
          <a:lstStyle/>
          <a:p>
            <a:pPr indent="-368300" lvl="0" marL="457200" rtl="0">
              <a:spcBef>
                <a:spcPts val="0"/>
              </a:spcBef>
              <a:buSzPct val="100000"/>
            </a:pPr>
            <a:r>
              <a:rPr b="1" lang="en" sz="2200"/>
              <a:t>Controlled vocabulary</a:t>
            </a:r>
            <a:r>
              <a:rPr b="1" lang="en" sz="2200"/>
              <a:t> in a </a:t>
            </a:r>
            <a:r>
              <a:rPr b="1" lang="en" sz="2200"/>
              <a:t>hierarchy</a:t>
            </a:r>
            <a:r>
              <a:rPr b="1" lang="en" sz="2200"/>
              <a:t>.</a:t>
            </a:r>
          </a:p>
          <a:p>
            <a:pPr indent="-368300" lvl="0" marL="457200" rtl="0">
              <a:spcBef>
                <a:spcPts val="0"/>
              </a:spcBef>
              <a:buClr>
                <a:srgbClr val="FF0000"/>
              </a:buClr>
              <a:buSzPct val="100000"/>
            </a:pPr>
            <a:r>
              <a:rPr b="1" lang="en" sz="2200">
                <a:solidFill>
                  <a:srgbClr val="FF0000"/>
                </a:solidFill>
              </a:rPr>
              <a:t>Developed @ WormBase</a:t>
            </a:r>
          </a:p>
        </p:txBody>
      </p:sp>
      <p:graphicFrame>
        <p:nvGraphicFramePr>
          <p:cNvPr id="77" name="Shape 77"/>
          <p:cNvGraphicFramePr/>
          <p:nvPr/>
        </p:nvGraphicFramePr>
        <p:xfrm>
          <a:off x="129450" y="2296405"/>
          <a:ext cx="3000000" cy="3000000"/>
        </p:xfrm>
        <a:graphic>
          <a:graphicData uri="http://schemas.openxmlformats.org/drawingml/2006/table">
            <a:tbl>
              <a:tblPr>
                <a:noFill/>
                <a:tableStyleId>{16FCB857-B4D2-44E7-90F3-FBF30A17E257}</a:tableStyleId>
              </a:tblPr>
              <a:tblGrid>
                <a:gridCol w="2960650"/>
                <a:gridCol w="2960650"/>
                <a:gridCol w="2960650"/>
              </a:tblGrid>
              <a:tr h="437550">
                <a:tc>
                  <a:txBody>
                    <a:bodyPr>
                      <a:noAutofit/>
                    </a:bodyPr>
                    <a:lstStyle/>
                    <a:p>
                      <a:pPr lvl="0" rtl="0">
                        <a:spcBef>
                          <a:spcPts val="0"/>
                        </a:spcBef>
                        <a:buNone/>
                      </a:pPr>
                      <a:r>
                        <a:t/>
                      </a:r>
                      <a:endParaRPr b="1" sz="2200"/>
                    </a:p>
                  </a:txBody>
                  <a:tcPr marT="91425" marB="91425" marR="91425" marL="91425"/>
                </a:tc>
                <a:tc>
                  <a:txBody>
                    <a:bodyPr>
                      <a:noAutofit/>
                    </a:bodyPr>
                    <a:lstStyle/>
                    <a:p>
                      <a:pPr lvl="0" rtl="0" algn="ctr">
                        <a:spcBef>
                          <a:spcPts val="0"/>
                        </a:spcBef>
                        <a:buNone/>
                      </a:pPr>
                      <a:r>
                        <a:rPr b="1" lang="en" sz="2200"/>
                        <a:t>Total Terms (% Used)</a:t>
                      </a:r>
                    </a:p>
                  </a:txBody>
                  <a:tcPr marT="91425" marB="91425" marR="91425" marL="91425"/>
                </a:tc>
                <a:tc>
                  <a:txBody>
                    <a:bodyPr>
                      <a:noAutofit/>
                    </a:bodyPr>
                    <a:lstStyle/>
                    <a:p>
                      <a:pPr lvl="0" rtl="0" algn="ctr">
                        <a:spcBef>
                          <a:spcPts val="0"/>
                        </a:spcBef>
                        <a:buNone/>
                      </a:pPr>
                      <a:r>
                        <a:rPr b="1" lang="en" sz="2200"/>
                        <a:t>Annotations / Genes</a:t>
                      </a:r>
                    </a:p>
                  </a:txBody>
                  <a:tcPr marT="91425" marB="91425" marR="91425" marL="91425"/>
                </a:tc>
              </a:tr>
              <a:tr h="437550">
                <a:tc>
                  <a:txBody>
                    <a:bodyPr>
                      <a:noAutofit/>
                    </a:bodyPr>
                    <a:lstStyle/>
                    <a:p>
                      <a:pPr lvl="0" rtl="0">
                        <a:spcBef>
                          <a:spcPts val="0"/>
                        </a:spcBef>
                        <a:buNone/>
                      </a:pPr>
                      <a:r>
                        <a:rPr b="1" lang="en" sz="2200"/>
                        <a:t>Gene (GO)</a:t>
                      </a:r>
                    </a:p>
                  </a:txBody>
                  <a:tcPr marT="91425" marB="91425" marR="91425" marL="91425">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44,458 (21%)</a:t>
                      </a:r>
                    </a:p>
                  </a:txBody>
                  <a:tcPr marT="91425" marB="91425" marR="91425" marL="91425">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318,561 / 79,949</a:t>
                      </a:r>
                    </a:p>
                  </a:txBody>
                  <a:tcPr marT="91425" marB="91425" marR="91425" marL="91425">
                    <a:lnB cap="flat" cmpd="sng" w="9525">
                      <a:solidFill>
                        <a:srgbClr val="000000"/>
                      </a:solidFill>
                      <a:prstDash val="solid"/>
                      <a:round/>
                      <a:headEnd len="med" w="med" type="none"/>
                      <a:tailEnd len="med" w="med" type="none"/>
                    </a:lnB>
                  </a:tcPr>
                </a:tc>
              </a:tr>
              <a:tr h="437550">
                <a:tc>
                  <a:txBody>
                    <a:bodyPr>
                      <a:noAutofit/>
                    </a:bodyPr>
                    <a:lstStyle/>
                    <a:p>
                      <a:pPr lvl="0" rtl="0">
                        <a:spcBef>
                          <a:spcPts val="0"/>
                        </a:spcBef>
                        <a:buNone/>
                      </a:pPr>
                      <a:r>
                        <a:rPr b="1" lang="en" sz="2200">
                          <a:solidFill>
                            <a:srgbClr val="FF0000"/>
                          </a:solidFill>
                        </a:rPr>
                        <a:t>Anatomy (AO)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6,814 (39%)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134,163 / 17,609</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37550">
                <a:tc>
                  <a:txBody>
                    <a:bodyPr>
                      <a:noAutofit/>
                    </a:bodyPr>
                    <a:lstStyle/>
                    <a:p>
                      <a:pPr lvl="0" rtl="0">
                        <a:spcBef>
                          <a:spcPts val="0"/>
                        </a:spcBef>
                        <a:buNone/>
                      </a:pPr>
                      <a:r>
                        <a:rPr b="1" lang="en" sz="2200">
                          <a:solidFill>
                            <a:srgbClr val="FF0000"/>
                          </a:solidFill>
                        </a:rPr>
                        <a:t>Phenotype (PO)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2,423 (88%)</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107,785 / 9,654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37550">
                <a:tc>
                  <a:txBody>
                    <a:bodyPr>
                      <a:noAutofit/>
                    </a:bodyPr>
                    <a:lstStyle/>
                    <a:p>
                      <a:pPr lvl="0" rtl="0">
                        <a:spcBef>
                          <a:spcPts val="0"/>
                        </a:spcBef>
                        <a:buNone/>
                      </a:pPr>
                      <a:r>
                        <a:rPr b="1" lang="en" sz="2200">
                          <a:solidFill>
                            <a:srgbClr val="FF0000"/>
                          </a:solidFill>
                        </a:rPr>
                        <a:t>Life Stage (LSO)</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731 (75%)</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gn="r">
                        <a:spcBef>
                          <a:spcPts val="0"/>
                        </a:spcBef>
                        <a:buNone/>
                      </a:pPr>
                      <a:r>
                        <a:rPr b="1" lang="en" sz="2200"/>
                        <a:t>72,895 / 4,066 </a:t>
                      </a:r>
                    </a:p>
                  </a:txBody>
                  <a:tcPr marT="91425" marB="91425" marR="91425" marL="91425">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437550">
                <a:tc>
                  <a:txBody>
                    <a:bodyPr>
                      <a:noAutofit/>
                    </a:bodyPr>
                    <a:lstStyle/>
                    <a:p>
                      <a:pPr lvl="0" rtl="0">
                        <a:spcBef>
                          <a:spcPts val="0"/>
                        </a:spcBef>
                        <a:buNone/>
                      </a:pPr>
                      <a:r>
                        <a:rPr b="1" lang="en" sz="2200"/>
                        <a:t>Human Disease (DO)</a:t>
                      </a:r>
                    </a:p>
                  </a:txBody>
                  <a:tcPr marT="91425" marB="91425" marR="91425" marL="91425">
                    <a:lnT cap="flat" cmpd="sng" w="9525">
                      <a:solidFill>
                        <a:srgbClr val="000000"/>
                      </a:solidFill>
                      <a:prstDash val="solid"/>
                      <a:round/>
                      <a:headEnd len="med" w="med" type="none"/>
                      <a:tailEnd len="med" w="med" type="none"/>
                    </a:lnT>
                  </a:tcPr>
                </a:tc>
                <a:tc>
                  <a:txBody>
                    <a:bodyPr>
                      <a:noAutofit/>
                    </a:bodyPr>
                    <a:lstStyle/>
                    <a:p>
                      <a:pPr lvl="0" rtl="0" algn="r">
                        <a:spcBef>
                          <a:spcPts val="0"/>
                        </a:spcBef>
                        <a:buNone/>
                      </a:pPr>
                      <a:r>
                        <a:rPr b="1" lang="en" sz="2200"/>
                        <a:t>8,029</a:t>
                      </a:r>
                      <a:r>
                        <a:rPr b="1" lang="en" sz="2200"/>
                        <a:t> (18%)</a:t>
                      </a:r>
                    </a:p>
                  </a:txBody>
                  <a:tcPr marT="91425" marB="91425" marR="91425" marL="91425">
                    <a:lnT cap="flat" cmpd="sng" w="9525">
                      <a:solidFill>
                        <a:srgbClr val="000000"/>
                      </a:solidFill>
                      <a:prstDash val="solid"/>
                      <a:round/>
                      <a:headEnd len="med" w="med" type="none"/>
                      <a:tailEnd len="med" w="med" type="none"/>
                    </a:lnT>
                  </a:tcPr>
                </a:tc>
                <a:tc>
                  <a:txBody>
                    <a:bodyPr>
                      <a:noAutofit/>
                    </a:bodyPr>
                    <a:lstStyle/>
                    <a:p>
                      <a:pPr lvl="0" rtl="0" algn="r">
                        <a:spcBef>
                          <a:spcPts val="0"/>
                        </a:spcBef>
                        <a:buNone/>
                      </a:pPr>
                      <a:r>
                        <a:rPr b="1" lang="en" sz="2200"/>
                        <a:t>3,050 / 1,470 </a:t>
                      </a:r>
                    </a:p>
                  </a:txBody>
                  <a:tcPr marT="91425" marB="91425" marR="91425" marL="91425">
                    <a:lnT cap="flat" cmpd="sng" w="9525">
                      <a:solidFill>
                        <a:srgbClr val="000000"/>
                      </a:solidFill>
                      <a:prstDash val="solid"/>
                      <a:round/>
                      <a:headEnd len="med" w="med" type="none"/>
                      <a:tailEnd len="med" w="med" type="none"/>
                    </a:lnT>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428600" y="162624"/>
            <a:ext cx="2201575" cy="3893825"/>
          </a:xfrm>
          <a:prstGeom prst="rect">
            <a:avLst/>
          </a:prstGeom>
          <a:noFill/>
          <a:ln>
            <a:noFill/>
          </a:ln>
        </p:spPr>
      </p:pic>
      <p:pic>
        <p:nvPicPr>
          <p:cNvPr id="83" name="Shape 83"/>
          <p:cNvPicPr preferRelativeResize="0"/>
          <p:nvPr/>
        </p:nvPicPr>
        <p:blipFill>
          <a:blip r:embed="rId4">
            <a:alphaModFix/>
          </a:blip>
          <a:stretch>
            <a:fillRect/>
          </a:stretch>
        </p:blipFill>
        <p:spPr>
          <a:xfrm>
            <a:off x="214274" y="4747725"/>
            <a:ext cx="3467549" cy="1714150"/>
          </a:xfrm>
          <a:prstGeom prst="rect">
            <a:avLst/>
          </a:prstGeom>
          <a:noFill/>
          <a:ln>
            <a:noFill/>
          </a:ln>
        </p:spPr>
      </p:pic>
      <p:pic>
        <p:nvPicPr>
          <p:cNvPr id="84" name="Shape 84"/>
          <p:cNvPicPr preferRelativeResize="0"/>
          <p:nvPr/>
        </p:nvPicPr>
        <p:blipFill>
          <a:blip r:embed="rId5">
            <a:alphaModFix/>
          </a:blip>
          <a:stretch>
            <a:fillRect/>
          </a:stretch>
        </p:blipFill>
        <p:spPr>
          <a:xfrm>
            <a:off x="5738824" y="162625"/>
            <a:ext cx="2591800" cy="4188024"/>
          </a:xfrm>
          <a:prstGeom prst="rect">
            <a:avLst/>
          </a:prstGeom>
          <a:noFill/>
          <a:ln>
            <a:noFill/>
          </a:ln>
        </p:spPr>
      </p:pic>
      <p:pic>
        <p:nvPicPr>
          <p:cNvPr id="85" name="Shape 85"/>
          <p:cNvPicPr preferRelativeResize="0"/>
          <p:nvPr/>
        </p:nvPicPr>
        <p:blipFill>
          <a:blip r:embed="rId6">
            <a:alphaModFix/>
          </a:blip>
          <a:stretch>
            <a:fillRect/>
          </a:stretch>
        </p:blipFill>
        <p:spPr>
          <a:xfrm>
            <a:off x="5286573" y="5137023"/>
            <a:ext cx="3276374" cy="1097550"/>
          </a:xfrm>
          <a:prstGeom prst="rect">
            <a:avLst/>
          </a:prstGeom>
          <a:noFill/>
          <a:ln>
            <a:noFill/>
          </a:ln>
        </p:spPr>
      </p:pic>
      <p:sp>
        <p:nvSpPr>
          <p:cNvPr id="86" name="Shape 86"/>
          <p:cNvSpPr txBox="1"/>
          <p:nvPr/>
        </p:nvSpPr>
        <p:spPr>
          <a:xfrm>
            <a:off x="2240500" y="3578775"/>
            <a:ext cx="3924600" cy="662399"/>
          </a:xfrm>
          <a:prstGeom prst="rect">
            <a:avLst/>
          </a:prstGeom>
          <a:noFill/>
          <a:ln>
            <a:noFill/>
          </a:ln>
        </p:spPr>
        <p:txBody>
          <a:bodyPr anchorCtr="0" anchor="t" bIns="91425" lIns="91425" rIns="91425" tIns="91425">
            <a:noAutofit/>
          </a:bodyPr>
          <a:lstStyle/>
          <a:p>
            <a:pPr lvl="0" rtl="0" algn="ctr">
              <a:spcBef>
                <a:spcPts val="0"/>
              </a:spcBef>
              <a:buNone/>
            </a:pPr>
            <a:r>
              <a:rPr b="1" lang="en" sz="1800">
                <a:solidFill>
                  <a:srgbClr val="0000FF"/>
                </a:solidFill>
              </a:rPr>
              <a:t>WormBase Ontology Browser</a:t>
            </a:r>
          </a:p>
          <a:p>
            <a:pPr lvl="0" algn="ctr">
              <a:spcBef>
                <a:spcPts val="0"/>
              </a:spcBef>
              <a:buNone/>
            </a:pPr>
            <a:r>
              <a:rPr b="1" lang="en" sz="2400">
                <a:solidFill>
                  <a:srgbClr val="0000FF"/>
                </a:solidFill>
              </a:rPr>
              <a:t>WOBr</a:t>
            </a:r>
          </a:p>
        </p:txBody>
      </p:sp>
      <p:cxnSp>
        <p:nvCxnSpPr>
          <p:cNvPr id="87" name="Shape 87"/>
          <p:cNvCxnSpPr/>
          <p:nvPr/>
        </p:nvCxnSpPr>
        <p:spPr>
          <a:xfrm rot="10800000">
            <a:off x="3606650" y="2578850"/>
            <a:ext cx="388199" cy="965399"/>
          </a:xfrm>
          <a:prstGeom prst="straightConnector1">
            <a:avLst/>
          </a:prstGeom>
          <a:noFill/>
          <a:ln cap="flat" cmpd="sng" w="9525">
            <a:solidFill>
              <a:schemeClr val="dk2"/>
            </a:solidFill>
            <a:prstDash val="solid"/>
            <a:round/>
            <a:headEnd len="lg" w="lg" type="none"/>
            <a:tailEnd len="lg" w="lg" type="triangle"/>
          </a:ln>
        </p:spPr>
      </p:cxnSp>
      <p:cxnSp>
        <p:nvCxnSpPr>
          <p:cNvPr id="88" name="Shape 88"/>
          <p:cNvCxnSpPr/>
          <p:nvPr/>
        </p:nvCxnSpPr>
        <p:spPr>
          <a:xfrm>
            <a:off x="4770937" y="4381700"/>
            <a:ext cx="348600" cy="642000"/>
          </a:xfrm>
          <a:prstGeom prst="straightConnector1">
            <a:avLst/>
          </a:prstGeom>
          <a:noFill/>
          <a:ln cap="flat" cmpd="sng" w="9525">
            <a:solidFill>
              <a:schemeClr val="dk2"/>
            </a:solidFill>
            <a:prstDash val="solid"/>
            <a:round/>
            <a:headEnd len="lg" w="lg" type="none"/>
            <a:tailEnd len="lg" w="lg" type="triangle"/>
          </a:ln>
        </p:spPr>
      </p:cxnSp>
      <p:cxnSp>
        <p:nvCxnSpPr>
          <p:cNvPr id="89" name="Shape 89"/>
          <p:cNvCxnSpPr/>
          <p:nvPr/>
        </p:nvCxnSpPr>
        <p:spPr>
          <a:xfrm flipH="1" rot="10800000">
            <a:off x="4638250" y="2642150"/>
            <a:ext cx="388800" cy="838799"/>
          </a:xfrm>
          <a:prstGeom prst="straightConnector1">
            <a:avLst/>
          </a:prstGeom>
          <a:noFill/>
          <a:ln cap="flat" cmpd="sng" w="9525">
            <a:solidFill>
              <a:schemeClr val="dk2"/>
            </a:solidFill>
            <a:prstDash val="solid"/>
            <a:round/>
            <a:headEnd len="lg" w="lg" type="none"/>
            <a:tailEnd len="lg" w="lg" type="triangle"/>
          </a:ln>
        </p:spPr>
      </p:cxnSp>
      <p:cxnSp>
        <p:nvCxnSpPr>
          <p:cNvPr id="90" name="Shape 90"/>
          <p:cNvCxnSpPr/>
          <p:nvPr/>
        </p:nvCxnSpPr>
        <p:spPr>
          <a:xfrm flipH="1">
            <a:off x="3589599" y="4364975"/>
            <a:ext cx="289800" cy="729000"/>
          </a:xfrm>
          <a:prstGeom prst="straightConnector1">
            <a:avLst/>
          </a:prstGeom>
          <a:noFill/>
          <a:ln cap="flat" cmpd="sng" w="9525">
            <a:solidFill>
              <a:schemeClr val="dk2"/>
            </a:solidFill>
            <a:prstDash val="solid"/>
            <a:round/>
            <a:headEnd len="lg" w="lg" type="none"/>
            <a:tailEnd len="lg" w="lg" type="triangle"/>
          </a:ln>
        </p:spPr>
      </p:cxnSp>
      <p:sp>
        <p:nvSpPr>
          <p:cNvPr id="91" name="Shape 91"/>
          <p:cNvSpPr txBox="1"/>
          <p:nvPr/>
        </p:nvSpPr>
        <p:spPr>
          <a:xfrm>
            <a:off x="2324950" y="2649575"/>
            <a:ext cx="1554599" cy="1097700"/>
          </a:xfrm>
          <a:prstGeom prst="rect">
            <a:avLst/>
          </a:prstGeom>
          <a:noFill/>
          <a:ln>
            <a:noFill/>
          </a:ln>
        </p:spPr>
        <p:txBody>
          <a:bodyPr anchorCtr="0" anchor="t" bIns="91425" lIns="91425" rIns="91425" tIns="91425">
            <a:noAutofit/>
          </a:bodyPr>
          <a:lstStyle/>
          <a:p>
            <a:pPr lvl="0" rtl="0" algn="ctr">
              <a:spcBef>
                <a:spcPts val="0"/>
              </a:spcBef>
              <a:buNone/>
            </a:pPr>
            <a:r>
              <a:rPr b="1" lang="en" sz="1800"/>
              <a:t>top down</a:t>
            </a:r>
          </a:p>
          <a:p>
            <a:pPr lvl="0" rtl="0" algn="ctr">
              <a:spcBef>
                <a:spcPts val="0"/>
              </a:spcBef>
              <a:buNone/>
            </a:pPr>
            <a:r>
              <a:rPr b="1" lang="en" sz="1800"/>
              <a:t>expandable</a:t>
            </a:r>
          </a:p>
          <a:p>
            <a:pPr lvl="0" algn="ctr">
              <a:spcBef>
                <a:spcPts val="0"/>
              </a:spcBef>
              <a:buNone/>
            </a:pPr>
            <a:r>
              <a:rPr b="1" lang="en" sz="1800"/>
              <a:t>browser</a:t>
            </a:r>
          </a:p>
        </p:txBody>
      </p:sp>
      <p:sp>
        <p:nvSpPr>
          <p:cNvPr id="92" name="Shape 92"/>
          <p:cNvSpPr txBox="1"/>
          <p:nvPr/>
        </p:nvSpPr>
        <p:spPr>
          <a:xfrm>
            <a:off x="4971325" y="2922425"/>
            <a:ext cx="1045500" cy="824699"/>
          </a:xfrm>
          <a:prstGeom prst="rect">
            <a:avLst/>
          </a:prstGeom>
          <a:noFill/>
          <a:ln>
            <a:noFill/>
          </a:ln>
        </p:spPr>
        <p:txBody>
          <a:bodyPr anchorCtr="0" anchor="t" bIns="91425" lIns="91425" rIns="91425" tIns="91425">
            <a:noAutofit/>
          </a:bodyPr>
          <a:lstStyle/>
          <a:p>
            <a:pPr lvl="0" rtl="0" algn="ctr">
              <a:spcBef>
                <a:spcPts val="0"/>
              </a:spcBef>
              <a:buNone/>
            </a:pPr>
            <a:r>
              <a:rPr b="1" lang="en" sz="1800"/>
              <a:t>graph</a:t>
            </a:r>
          </a:p>
          <a:p>
            <a:pPr lvl="0" rtl="0" algn="ctr">
              <a:spcBef>
                <a:spcPts val="0"/>
              </a:spcBef>
              <a:buNone/>
            </a:pPr>
            <a:r>
              <a:rPr b="1" lang="en" sz="1800"/>
              <a:t>viewer</a:t>
            </a:r>
          </a:p>
        </p:txBody>
      </p:sp>
      <p:sp>
        <p:nvSpPr>
          <p:cNvPr id="93" name="Shape 93"/>
          <p:cNvSpPr txBox="1"/>
          <p:nvPr/>
        </p:nvSpPr>
        <p:spPr>
          <a:xfrm>
            <a:off x="2324950" y="4065425"/>
            <a:ext cx="1356900" cy="824699"/>
          </a:xfrm>
          <a:prstGeom prst="rect">
            <a:avLst/>
          </a:prstGeom>
          <a:noFill/>
          <a:ln>
            <a:noFill/>
          </a:ln>
        </p:spPr>
        <p:txBody>
          <a:bodyPr anchorCtr="0" anchor="t" bIns="91425" lIns="91425" rIns="91425" tIns="91425">
            <a:noAutofit/>
          </a:bodyPr>
          <a:lstStyle/>
          <a:p>
            <a:pPr lvl="0" rtl="0" algn="ctr">
              <a:spcBef>
                <a:spcPts val="0"/>
              </a:spcBef>
              <a:buNone/>
            </a:pPr>
            <a:r>
              <a:rPr b="1" lang="en" sz="1800"/>
              <a:t>inference</a:t>
            </a:r>
          </a:p>
          <a:p>
            <a:pPr lvl="0" rtl="0" algn="ctr">
              <a:spcBef>
                <a:spcPts val="0"/>
              </a:spcBef>
              <a:buNone/>
            </a:pPr>
            <a:r>
              <a:rPr b="1" lang="en" sz="1800"/>
              <a:t>tree</a:t>
            </a:r>
          </a:p>
          <a:p>
            <a:pPr lvl="0" rtl="0" algn="ctr">
              <a:spcBef>
                <a:spcPts val="0"/>
              </a:spcBef>
              <a:buNone/>
            </a:pPr>
            <a:r>
              <a:rPr b="1" lang="en" sz="1800"/>
              <a:t>viewer</a:t>
            </a:r>
          </a:p>
        </p:txBody>
      </p:sp>
      <p:sp>
        <p:nvSpPr>
          <p:cNvPr id="94" name="Shape 94"/>
          <p:cNvSpPr txBox="1"/>
          <p:nvPr/>
        </p:nvSpPr>
        <p:spPr>
          <a:xfrm>
            <a:off x="5119550" y="4241175"/>
            <a:ext cx="1045500" cy="824699"/>
          </a:xfrm>
          <a:prstGeom prst="rect">
            <a:avLst/>
          </a:prstGeom>
          <a:noFill/>
          <a:ln>
            <a:noFill/>
          </a:ln>
        </p:spPr>
        <p:txBody>
          <a:bodyPr anchorCtr="0" anchor="t" bIns="91425" lIns="91425" rIns="91425" tIns="91425">
            <a:noAutofit/>
          </a:bodyPr>
          <a:lstStyle/>
          <a:p>
            <a:pPr lvl="0" rtl="0" algn="ctr">
              <a:spcBef>
                <a:spcPts val="0"/>
              </a:spcBef>
              <a:buNone/>
            </a:pPr>
            <a:r>
              <a:rPr b="1" lang="en" sz="1800"/>
              <a:t>canned</a:t>
            </a:r>
          </a:p>
          <a:p>
            <a:pPr lvl="0" rtl="0" algn="ctr">
              <a:spcBef>
                <a:spcPts val="0"/>
              </a:spcBef>
              <a:buNone/>
            </a:pPr>
            <a:r>
              <a:rPr b="1" lang="en" sz="1800"/>
              <a:t>query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74645"/>
            <a:ext cx="8229600" cy="717000"/>
          </a:xfrm>
          <a:prstGeom prst="rect">
            <a:avLst/>
          </a:prstGeom>
        </p:spPr>
        <p:txBody>
          <a:bodyPr anchorCtr="0" anchor="t" bIns="91425" lIns="91425" rIns="91425" tIns="91425">
            <a:noAutofit/>
          </a:bodyPr>
          <a:lstStyle/>
          <a:p>
            <a:pPr lvl="0" algn="ctr">
              <a:spcBef>
                <a:spcPts val="0"/>
              </a:spcBef>
              <a:buNone/>
            </a:pPr>
            <a:r>
              <a:rPr b="1" lang="en"/>
              <a:t>Gene -&gt; Phenotype Annotations</a:t>
            </a:r>
          </a:p>
        </p:txBody>
      </p:sp>
      <p:sp>
        <p:nvSpPr>
          <p:cNvPr id="100" name="Shape 100"/>
          <p:cNvSpPr txBox="1"/>
          <p:nvPr>
            <p:ph idx="1" type="body"/>
          </p:nvPr>
        </p:nvSpPr>
        <p:spPr>
          <a:xfrm>
            <a:off x="457200" y="991650"/>
            <a:ext cx="8229600" cy="5576100"/>
          </a:xfrm>
          <a:prstGeom prst="rect">
            <a:avLst/>
          </a:prstGeom>
        </p:spPr>
        <p:txBody>
          <a:bodyPr anchorCtr="0" anchor="t" bIns="91425" lIns="91425" rIns="91425" tIns="91425">
            <a:noAutofit/>
          </a:bodyPr>
          <a:lstStyle/>
          <a:p>
            <a:pPr indent="-419100" lvl="0" marL="457200" rtl="0">
              <a:lnSpc>
                <a:spcPct val="150000"/>
              </a:lnSpc>
              <a:spcBef>
                <a:spcPts val="0"/>
              </a:spcBef>
              <a:buSzPct val="100000"/>
            </a:pPr>
            <a:r>
              <a:rPr b="1" lang="en" sz="3000"/>
              <a:t>9,600 Genes have reported variation or RNAi phenotypes.</a:t>
            </a:r>
          </a:p>
          <a:p>
            <a:pPr indent="-419100" lvl="0" marL="457200" rtl="0">
              <a:lnSpc>
                <a:spcPct val="150000"/>
              </a:lnSpc>
              <a:spcBef>
                <a:spcPts val="0"/>
              </a:spcBef>
              <a:buSzPct val="100000"/>
            </a:pPr>
            <a:r>
              <a:rPr b="1" lang="en" sz="3000"/>
              <a:t>Each Gene has 1-328 annotations.</a:t>
            </a:r>
          </a:p>
          <a:p>
            <a:pPr indent="-419100" lvl="0" marL="457200" rtl="0">
              <a:lnSpc>
                <a:spcPct val="150000"/>
              </a:lnSpc>
              <a:spcBef>
                <a:spcPts val="0"/>
              </a:spcBef>
              <a:buSzPct val="100000"/>
            </a:pPr>
            <a:r>
              <a:rPr b="1" lang="en" sz="3000"/>
              <a:t>3,000 Genes have 10 or more annotations.</a:t>
            </a:r>
          </a:p>
          <a:p>
            <a:pPr indent="-419100" lvl="0" marL="457200">
              <a:lnSpc>
                <a:spcPct val="150000"/>
              </a:lnSpc>
              <a:spcBef>
                <a:spcPts val="0"/>
              </a:spcBef>
              <a:buSzPct val="100000"/>
            </a:pPr>
            <a:r>
              <a:rPr b="1" lang="en" sz="3000"/>
              <a:t>More annotations to each gene makes it more difficulty to comprehend biological function.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74702"/>
            <a:ext cx="8229600" cy="1881299"/>
          </a:xfrm>
          <a:prstGeom prst="rect">
            <a:avLst/>
          </a:prstGeom>
        </p:spPr>
        <p:txBody>
          <a:bodyPr anchorCtr="0" anchor="t" bIns="91425" lIns="91425" rIns="91425" tIns="91425">
            <a:noAutofit/>
          </a:bodyPr>
          <a:lstStyle/>
          <a:p>
            <a:pPr lvl="0" rtl="0">
              <a:spcBef>
                <a:spcPts val="0"/>
              </a:spcBef>
              <a:buNone/>
            </a:pPr>
            <a:r>
              <a:rPr b="1" lang="en">
                <a:solidFill>
                  <a:srgbClr val="FF0000"/>
                </a:solidFill>
              </a:rPr>
              <a:t>User complaints: Lists of mutant phenotypes are difficult to comprehend.</a:t>
            </a:r>
          </a:p>
          <a:p>
            <a:pPr lvl="0" rtl="0">
              <a:spcBef>
                <a:spcPts val="0"/>
              </a:spcBef>
              <a:buNone/>
            </a:pPr>
            <a:r>
              <a:t/>
            </a:r>
            <a:endParaRPr/>
          </a:p>
          <a:p>
            <a:pPr lvl="0" rt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122249"/>
            <a:ext cx="8229600" cy="645900"/>
          </a:xfrm>
          <a:prstGeom prst="rect">
            <a:avLst/>
          </a:prstGeom>
        </p:spPr>
        <p:txBody>
          <a:bodyPr anchorCtr="0" anchor="t" bIns="91425" lIns="91425" rIns="91425" tIns="91425">
            <a:noAutofit/>
          </a:bodyPr>
          <a:lstStyle/>
          <a:p>
            <a:pPr lvl="0" rtl="0" algn="ctr">
              <a:spcBef>
                <a:spcPts val="0"/>
              </a:spcBef>
              <a:buNone/>
            </a:pPr>
            <a:r>
              <a:rPr lang="en"/>
              <a:t>Phenotype Annotation Summary</a:t>
            </a:r>
          </a:p>
        </p:txBody>
      </p:sp>
      <p:pic>
        <p:nvPicPr>
          <p:cNvPr id="111" name="Shape 111"/>
          <p:cNvPicPr preferRelativeResize="0"/>
          <p:nvPr/>
        </p:nvPicPr>
        <p:blipFill rotWithShape="1">
          <a:blip r:embed="rId3">
            <a:alphaModFix/>
          </a:blip>
          <a:srcRect b="0" l="0" r="0" t="44441"/>
          <a:stretch/>
        </p:blipFill>
        <p:spPr>
          <a:xfrm>
            <a:off x="32400" y="3780220"/>
            <a:ext cx="9143998" cy="2634630"/>
          </a:xfrm>
          <a:prstGeom prst="rect">
            <a:avLst/>
          </a:prstGeom>
          <a:noFill/>
          <a:ln>
            <a:noFill/>
          </a:ln>
        </p:spPr>
      </p:pic>
      <p:sp>
        <p:nvSpPr>
          <p:cNvPr id="112" name="Shape 112"/>
          <p:cNvSpPr txBox="1"/>
          <p:nvPr/>
        </p:nvSpPr>
        <p:spPr>
          <a:xfrm>
            <a:off x="32400" y="3780225"/>
            <a:ext cx="3022500" cy="3183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FF0000"/>
                </a:solidFill>
              </a:rPr>
              <a:t>RIBBON</a:t>
            </a:r>
            <a:r>
              <a:rPr b="1" lang="en" sz="1800"/>
              <a:t> mouse</a:t>
            </a:r>
            <a:r>
              <a:rPr b="1" lang="en" sz="1800"/>
              <a:t> IGF1</a:t>
            </a:r>
          </a:p>
        </p:txBody>
      </p:sp>
      <p:sp>
        <p:nvSpPr>
          <p:cNvPr id="113" name="Shape 113"/>
          <p:cNvSpPr txBox="1"/>
          <p:nvPr/>
        </p:nvSpPr>
        <p:spPr>
          <a:xfrm>
            <a:off x="0" y="833950"/>
            <a:ext cx="2027700" cy="6459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FF0000"/>
                </a:solidFill>
              </a:rPr>
              <a:t>TABLE</a:t>
            </a:r>
            <a:r>
              <a:rPr b="1" lang="en" sz="1800"/>
              <a:t> fly</a:t>
            </a:r>
            <a:r>
              <a:rPr b="1" lang="en" sz="1800"/>
              <a:t> InR</a:t>
            </a:r>
          </a:p>
        </p:txBody>
      </p:sp>
      <p:pic>
        <p:nvPicPr>
          <p:cNvPr descr="Selection_070enhanced.png" id="114" name="Shape 114"/>
          <p:cNvPicPr preferRelativeResize="0"/>
          <p:nvPr/>
        </p:nvPicPr>
        <p:blipFill rotWithShape="1">
          <a:blip r:embed="rId4">
            <a:alphaModFix/>
          </a:blip>
          <a:srcRect b="0" l="0" r="34305" t="0"/>
          <a:stretch/>
        </p:blipFill>
        <p:spPr>
          <a:xfrm>
            <a:off x="1737433" y="1009737"/>
            <a:ext cx="7101766" cy="25809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7"/>
            <a:ext cx="8229600" cy="1143000"/>
          </a:xfrm>
          <a:prstGeom prst="rect">
            <a:avLst/>
          </a:prstGeom>
        </p:spPr>
        <p:txBody>
          <a:bodyPr anchorCtr="0" anchor="t" bIns="91425" lIns="91425" rIns="91425" tIns="91425">
            <a:noAutofit/>
          </a:bodyPr>
          <a:lstStyle/>
          <a:p>
            <a:pPr lvl="0" rtl="0" algn="ctr">
              <a:spcBef>
                <a:spcPts val="0"/>
              </a:spcBef>
              <a:buNone/>
            </a:pPr>
            <a:r>
              <a:rPr lang="en"/>
              <a:t>SObA Graph</a:t>
            </a:r>
          </a:p>
          <a:p>
            <a:pPr lvl="0" rtl="0" algn="ctr">
              <a:spcBef>
                <a:spcPts val="0"/>
              </a:spcBef>
              <a:buNone/>
            </a:pPr>
            <a:r>
              <a:rPr b="1" i="1" lang="en" sz="2400">
                <a:solidFill>
                  <a:srgbClr val="000000"/>
                </a:solidFill>
              </a:rPr>
              <a:t>S</a:t>
            </a:r>
            <a:r>
              <a:rPr lang="en" sz="2400">
                <a:solidFill>
                  <a:srgbClr val="000000"/>
                </a:solidFill>
              </a:rPr>
              <a:t>ummary of </a:t>
            </a:r>
            <a:r>
              <a:rPr b="1" i="1" lang="en" sz="2400">
                <a:solidFill>
                  <a:srgbClr val="000000"/>
                </a:solidFill>
              </a:rPr>
              <a:t>O</a:t>
            </a:r>
            <a:r>
              <a:rPr lang="en" sz="2400">
                <a:solidFill>
                  <a:srgbClr val="000000"/>
                </a:solidFill>
              </a:rPr>
              <a:t>ntology-</a:t>
            </a:r>
            <a:r>
              <a:rPr b="1" i="1" lang="en" sz="2400">
                <a:solidFill>
                  <a:srgbClr val="000000"/>
                </a:solidFill>
              </a:rPr>
              <a:t>b</a:t>
            </a:r>
            <a:r>
              <a:rPr lang="en" sz="2400">
                <a:solidFill>
                  <a:srgbClr val="000000"/>
                </a:solidFill>
              </a:rPr>
              <a:t>ased </a:t>
            </a:r>
            <a:r>
              <a:rPr b="1" i="1" lang="en" sz="2400">
                <a:solidFill>
                  <a:srgbClr val="000000"/>
                </a:solidFill>
              </a:rPr>
              <a:t>A</a:t>
            </a:r>
            <a:r>
              <a:rPr lang="en" sz="2400">
                <a:solidFill>
                  <a:srgbClr val="000000"/>
                </a:solidFill>
              </a:rPr>
              <a:t>nnotations</a:t>
            </a:r>
          </a:p>
          <a:p>
            <a:pPr lvl="0">
              <a:spcBef>
                <a:spcPts val="0"/>
              </a:spcBef>
              <a:buNone/>
            </a:pPr>
            <a:r>
              <a:t/>
            </a:r>
            <a:endParaRPr/>
          </a:p>
        </p:txBody>
      </p:sp>
      <p:sp>
        <p:nvSpPr>
          <p:cNvPr id="120" name="Shape 120"/>
          <p:cNvSpPr txBox="1"/>
          <p:nvPr>
            <p:ph idx="1" type="body"/>
          </p:nvPr>
        </p:nvSpPr>
        <p:spPr>
          <a:xfrm>
            <a:off x="457200" y="1600200"/>
            <a:ext cx="8229600" cy="4967700"/>
          </a:xfrm>
          <a:prstGeom prst="rect">
            <a:avLst/>
          </a:prstGeom>
        </p:spPr>
        <p:txBody>
          <a:bodyPr anchorCtr="0" anchor="t" bIns="91425" lIns="91425" rIns="91425" tIns="91425">
            <a:noAutofit/>
          </a:bodyPr>
          <a:lstStyle/>
          <a:p>
            <a:pPr indent="-381000" lvl="0" marL="457200" rtl="0">
              <a:lnSpc>
                <a:spcPct val="150000"/>
              </a:lnSpc>
              <a:spcBef>
                <a:spcPts val="0"/>
              </a:spcBef>
              <a:buSzPct val="100000"/>
            </a:pPr>
            <a:r>
              <a:rPr b="1" lang="en" sz="2400">
                <a:solidFill>
                  <a:schemeClr val="dk1"/>
                </a:solidFill>
              </a:rPr>
              <a:t>Integrated: with ontology hierarchy and logical inference</a:t>
            </a:r>
          </a:p>
          <a:p>
            <a:pPr indent="-381000" lvl="0" marL="457200" rtl="0">
              <a:lnSpc>
                <a:spcPct val="150000"/>
              </a:lnSpc>
              <a:spcBef>
                <a:spcPts val="0"/>
              </a:spcBef>
              <a:buSzPct val="100000"/>
            </a:pPr>
            <a:r>
              <a:rPr b="1" lang="en" sz="2400">
                <a:solidFill>
                  <a:schemeClr val="dk1"/>
                </a:solidFill>
              </a:rPr>
              <a:t>Complete: broad to detailed, interactive</a:t>
            </a:r>
          </a:p>
          <a:p>
            <a:pPr indent="-381000" lvl="0" marL="457200" rtl="0">
              <a:lnSpc>
                <a:spcPct val="150000"/>
              </a:lnSpc>
              <a:spcBef>
                <a:spcPts val="0"/>
              </a:spcBef>
              <a:buSzPct val="100000"/>
            </a:pPr>
            <a:r>
              <a:rPr b="1" lang="en" sz="2400">
                <a:solidFill>
                  <a:schemeClr val="dk1"/>
                </a:solidFill>
              </a:rPr>
              <a:t>Simple: graph pruned to essential aspects</a:t>
            </a:r>
          </a:p>
          <a:p>
            <a:pPr indent="-381000" lvl="0" marL="457200" rtl="0">
              <a:lnSpc>
                <a:spcPct val="150000"/>
              </a:lnSpc>
              <a:spcBef>
                <a:spcPts val="0"/>
              </a:spcBef>
              <a:buSzPct val="100000"/>
            </a:pPr>
            <a:r>
              <a:rPr b="1" lang="en" sz="2400">
                <a:solidFill>
                  <a:schemeClr val="dk1"/>
                </a:solidFill>
              </a:rPr>
              <a:t>Uptodate: dynamic and objective summary view better represents biological meaning</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506550" y="46050"/>
            <a:ext cx="8180399" cy="944399"/>
          </a:xfrm>
          <a:prstGeom prst="rect">
            <a:avLst/>
          </a:prstGeom>
        </p:spPr>
        <p:txBody>
          <a:bodyPr anchorCtr="0" anchor="t" bIns="91425" lIns="91425" rIns="91425" tIns="91425">
            <a:noAutofit/>
          </a:bodyPr>
          <a:lstStyle/>
          <a:p>
            <a:pPr lvl="0" rtl="0" algn="ctr">
              <a:spcBef>
                <a:spcPts val="0"/>
              </a:spcBef>
              <a:spcAft>
                <a:spcPts val="0"/>
              </a:spcAft>
              <a:buNone/>
            </a:pPr>
            <a:r>
              <a:rPr b="1" lang="en" sz="2300"/>
              <a:t>Untrimmed</a:t>
            </a:r>
            <a:r>
              <a:rPr i="1" lang="en" sz="2300"/>
              <a:t> let-23</a:t>
            </a:r>
            <a:r>
              <a:rPr lang="en" sz="2300"/>
              <a:t> phenotype graph (92 nodes / 102 edges)</a:t>
            </a:r>
          </a:p>
        </p:txBody>
      </p:sp>
      <p:pic>
        <p:nvPicPr>
          <p:cNvPr descr="let23PheneFull92-102_reduced.png" id="126" name="Shape 126"/>
          <p:cNvPicPr preferRelativeResize="0"/>
          <p:nvPr/>
        </p:nvPicPr>
        <p:blipFill>
          <a:blip r:embed="rId3">
            <a:alphaModFix/>
          </a:blip>
          <a:stretch>
            <a:fillRect/>
          </a:stretch>
        </p:blipFill>
        <p:spPr>
          <a:xfrm>
            <a:off x="1371600" y="617849"/>
            <a:ext cx="6718773" cy="61639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506550" y="46050"/>
            <a:ext cx="8180400" cy="944400"/>
          </a:xfrm>
          <a:prstGeom prst="rect">
            <a:avLst/>
          </a:prstGeom>
        </p:spPr>
        <p:txBody>
          <a:bodyPr anchorCtr="0" anchor="t" bIns="91425" lIns="91425" rIns="91425" tIns="91425">
            <a:noAutofit/>
          </a:bodyPr>
          <a:lstStyle/>
          <a:p>
            <a:pPr lvl="0" rtl="0" algn="ctr">
              <a:spcBef>
                <a:spcPts val="0"/>
              </a:spcBef>
              <a:spcAft>
                <a:spcPts val="0"/>
              </a:spcAft>
              <a:buNone/>
            </a:pPr>
            <a:r>
              <a:rPr b="1" lang="en" sz="2300"/>
              <a:t>LCA-filtered</a:t>
            </a:r>
            <a:r>
              <a:rPr i="1" lang="en" sz="2300"/>
              <a:t> let-23</a:t>
            </a:r>
            <a:r>
              <a:rPr lang="en" sz="2300"/>
              <a:t> phenotype graph (45 nodes / 52 edges)</a:t>
            </a:r>
          </a:p>
        </p:txBody>
      </p:sp>
      <p:pic>
        <p:nvPicPr>
          <p:cNvPr descr="let23PheneLCA45-52_reduced.png" id="132" name="Shape 132"/>
          <p:cNvPicPr preferRelativeResize="0"/>
          <p:nvPr/>
        </p:nvPicPr>
        <p:blipFill>
          <a:blip r:embed="rId3">
            <a:alphaModFix/>
          </a:blip>
          <a:stretch>
            <a:fillRect/>
          </a:stretch>
        </p:blipFill>
        <p:spPr>
          <a:xfrm>
            <a:off x="1752600" y="655099"/>
            <a:ext cx="5876322" cy="60504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ere Präsentation">
  <a:themeElements>
    <a:clrScheme name="">
      <a:dk1>
        <a:srgbClr val="000000"/>
      </a:dk1>
      <a:lt1>
        <a:srgbClr val="FFFFFF"/>
      </a:lt1>
      <a:dk2>
        <a:srgbClr val="007E82"/>
      </a:dk2>
      <a:lt2>
        <a:srgbClr val="7D7D7D"/>
      </a:lt2>
      <a:accent1>
        <a:srgbClr val="72AD46"/>
      </a:accent1>
      <a:accent2>
        <a:srgbClr val="DF001A"/>
      </a:accent2>
      <a:accent3>
        <a:srgbClr val="FFFFFF"/>
      </a:accent3>
      <a:accent4>
        <a:srgbClr val="000000"/>
      </a:accent4>
      <a:accent5>
        <a:srgbClr val="BCD3B0"/>
      </a:accent5>
      <a:accent6>
        <a:srgbClr val="CA0016"/>
      </a:accent6>
      <a:hlink>
        <a:srgbClr val="007E82"/>
      </a:hlink>
      <a:folHlink>
        <a:srgbClr val="72AD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