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4"/>
    <p:restoredTop sz="94478"/>
  </p:normalViewPr>
  <p:slideViewPr>
    <p:cSldViewPr snapToGrid="0" snapToObjects="1">
      <p:cViewPr varScale="1">
        <p:scale>
          <a:sx n="109" d="100"/>
          <a:sy n="109" d="100"/>
        </p:scale>
        <p:origin x="12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E54EC-5D56-1842-AC07-686BBD783250}" type="datetimeFigureOut">
              <a:rPr lang="en-GB" smtClean="0"/>
              <a:t>22/06/2017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347F80-FE55-304B-99FB-1792292030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598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Syntax is the same as Ensembl, so there is plenty of guidance available online at sites like </a:t>
            </a:r>
            <a:r>
              <a:rPr lang="en-GB" dirty="0" err="1" smtClean="0"/>
              <a:t>BioStars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DBF846-B7EB-8D42-A445-0F78742F877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528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31495F-3C6D-4048-A00A-9FACBF4C2DE8}" type="datetimeFigureOut">
              <a:rPr lang="en-GB" smtClean="0"/>
              <a:t>22/06/2017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A5A10B2-DE4C-D942-AC6A-D75BD93843EA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31495F-3C6D-4048-A00A-9FACBF4C2DE8}" type="datetimeFigureOut">
              <a:rPr lang="en-GB" smtClean="0"/>
              <a:t>22/06/2017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A5A10B2-DE4C-D942-AC6A-D75BD93843EA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31495F-3C6D-4048-A00A-9FACBF4C2DE8}" type="datetimeFigureOut">
              <a:rPr lang="en-GB" smtClean="0"/>
              <a:t>22/06/2017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A5A10B2-DE4C-D942-AC6A-D75BD93843EA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31495F-3C6D-4048-A00A-9FACBF4C2DE8}" type="datetimeFigureOut">
              <a:rPr lang="en-GB" smtClean="0"/>
              <a:t>22/06/2017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A5A10B2-DE4C-D942-AC6A-D75BD93843EA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31495F-3C6D-4048-A00A-9FACBF4C2DE8}" type="datetimeFigureOut">
              <a:rPr lang="en-GB" smtClean="0"/>
              <a:t>22/06/2017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A5A10B2-DE4C-D942-AC6A-D75BD93843EA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31495F-3C6D-4048-A00A-9FACBF4C2DE8}" type="datetimeFigureOut">
              <a:rPr lang="en-GB" smtClean="0"/>
              <a:t>22/06/2017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A5A10B2-DE4C-D942-AC6A-D75BD93843EA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31495F-3C6D-4048-A00A-9FACBF4C2DE8}" type="datetimeFigureOut">
              <a:rPr lang="en-GB" smtClean="0"/>
              <a:t>22/06/2017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A5A10B2-DE4C-D942-AC6A-D75BD93843EA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31495F-3C6D-4048-A00A-9FACBF4C2DE8}" type="datetimeFigureOut">
              <a:rPr lang="en-GB" smtClean="0"/>
              <a:t>22/06/2017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A5A10B2-DE4C-D942-AC6A-D75BD93843EA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31495F-3C6D-4048-A00A-9FACBF4C2DE8}" type="datetimeFigureOut">
              <a:rPr lang="en-GB" smtClean="0"/>
              <a:t>22/06/2017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A5A10B2-DE4C-D942-AC6A-D75BD93843EA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31495F-3C6D-4048-A00A-9FACBF4C2DE8}" type="datetimeFigureOut">
              <a:rPr lang="en-GB" smtClean="0"/>
              <a:t>22/06/2017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A5A10B2-DE4C-D942-AC6A-D75BD93843EA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31495F-3C6D-4048-A00A-9FACBF4C2DE8}" type="datetimeFigureOut">
              <a:rPr lang="en-GB" smtClean="0"/>
              <a:t>22/06/2017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A5A10B2-DE4C-D942-AC6A-D75BD93843EA}" type="slidenum">
              <a:rPr lang="en-GB" smtClean="0"/>
              <a:t>‹#›</a:t>
            </a:fld>
            <a:endParaRPr lang="en-GB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311900"/>
            <a:ext cx="9144000" cy="5461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350">
              <a:ln>
                <a:noFill/>
              </a:ln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804" y="6432331"/>
            <a:ext cx="3214806" cy="339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186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Al Tarikh" charset="-78"/>
          <a:ea typeface="Al Tarikh" charset="-78"/>
          <a:cs typeface="Al Tarikh" charset="-78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Al Tarikh" charset="-78"/>
          <a:ea typeface="Al Tarikh" charset="-78"/>
          <a:cs typeface="Al Tarikh" charset="-78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Al Tarikh" charset="-78"/>
          <a:ea typeface="Al Tarikh" charset="-78"/>
          <a:cs typeface="Al Tarikh" charset="-78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Al Tarikh" charset="-78"/>
          <a:ea typeface="Al Tarikh" charset="-78"/>
          <a:cs typeface="Al Tarikh" charset="-78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Al Tarikh" charset="-78"/>
          <a:ea typeface="Al Tarikh" charset="-78"/>
          <a:cs typeface="Al Tarikh" charset="-78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Al Tarikh" charset="-78"/>
          <a:ea typeface="Al Tarikh" charset="-78"/>
          <a:cs typeface="Al Tarikh" charset="-78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Programmatic access to WormBase ParaSite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974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Code Examples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10080" y="2057401"/>
            <a:ext cx="5123842" cy="3394472"/>
          </a:xfrm>
        </p:spPr>
      </p:pic>
    </p:spTree>
    <p:extLst>
      <p:ext uri="{BB962C8B-B14F-4D97-AF65-F5344CB8AC3E}">
        <p14:creationId xmlns:p14="http://schemas.microsoft.com/office/powerpoint/2010/main" val="588080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Access using 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Access our database directly from R, via the </a:t>
            </a:r>
            <a:r>
              <a:rPr lang="en-GB" sz="2400" dirty="0" err="1" smtClean="0"/>
              <a:t>biomaRt</a:t>
            </a:r>
            <a:r>
              <a:rPr lang="en-GB" sz="2400" dirty="0" smtClean="0"/>
              <a:t> package</a:t>
            </a:r>
          </a:p>
          <a:p>
            <a:r>
              <a:rPr lang="en-GB" sz="2400" dirty="0" smtClean="0"/>
              <a:t>Syntax almost identical to Ensembl</a:t>
            </a:r>
          </a:p>
          <a:p>
            <a:r>
              <a:rPr lang="en-GB" sz="2400" dirty="0" smtClean="0"/>
              <a:t>Very quick access to large amounts </a:t>
            </a:r>
            <a:r>
              <a:rPr lang="en-GB" sz="2400" smtClean="0"/>
              <a:t>of multi-species data</a:t>
            </a:r>
            <a:endParaRPr lang="en-GB" sz="2400" dirty="0" smtClean="0"/>
          </a:p>
          <a:p>
            <a:r>
              <a:rPr lang="en-GB" sz="2400" dirty="0" smtClean="0"/>
              <a:t>Ideal for downloading a large dataset once, for further offline processing</a:t>
            </a:r>
          </a:p>
        </p:txBody>
      </p:sp>
    </p:spTree>
    <p:extLst>
      <p:ext uri="{BB962C8B-B14F-4D97-AF65-F5344CB8AC3E}">
        <p14:creationId xmlns:p14="http://schemas.microsoft.com/office/powerpoint/2010/main" val="1213669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WormBase ParaSite in 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Install the </a:t>
            </a:r>
            <a:r>
              <a:rPr lang="en-GB" dirty="0" err="1" smtClean="0"/>
              <a:t>biomaRt</a:t>
            </a:r>
            <a:r>
              <a:rPr lang="en-GB" dirty="0" smtClean="0"/>
              <a:t> package: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1350" dirty="0">
                <a:latin typeface="Courier"/>
                <a:cs typeface="Courier"/>
              </a:rPr>
              <a:t>source("http://</a:t>
            </a:r>
            <a:r>
              <a:rPr lang="en-GB" sz="1350" dirty="0" err="1">
                <a:latin typeface="Courier"/>
                <a:cs typeface="Courier"/>
              </a:rPr>
              <a:t>bioconductor.org</a:t>
            </a:r>
            <a:r>
              <a:rPr lang="en-GB" sz="1350" dirty="0">
                <a:latin typeface="Courier"/>
                <a:cs typeface="Courier"/>
              </a:rPr>
              <a:t>/</a:t>
            </a:r>
            <a:r>
              <a:rPr lang="en-GB" sz="1350" dirty="0" err="1">
                <a:latin typeface="Courier"/>
                <a:cs typeface="Courier"/>
              </a:rPr>
              <a:t>biocLite.R</a:t>
            </a:r>
            <a:r>
              <a:rPr lang="en-GB" sz="1350" dirty="0" smtClean="0">
                <a:latin typeface="Courier"/>
                <a:cs typeface="Courier"/>
              </a:rPr>
              <a:t>")</a:t>
            </a:r>
          </a:p>
          <a:p>
            <a:pPr marL="0" indent="0">
              <a:buNone/>
            </a:pPr>
            <a:r>
              <a:rPr lang="en-GB" sz="1350" dirty="0" err="1" smtClean="0">
                <a:latin typeface="Courier"/>
                <a:cs typeface="Courier"/>
              </a:rPr>
              <a:t>biocLite</a:t>
            </a:r>
            <a:r>
              <a:rPr lang="en-GB" sz="1350" dirty="0">
                <a:latin typeface="Courier"/>
                <a:cs typeface="Courier"/>
              </a:rPr>
              <a:t>("biomaRt")</a:t>
            </a:r>
          </a:p>
          <a:p>
            <a:pPr marL="0" indent="0">
              <a:buNone/>
            </a:pPr>
            <a:endParaRPr lang="en-GB" sz="1350" dirty="0">
              <a:latin typeface="Courier"/>
              <a:cs typeface="Courier"/>
            </a:endParaRPr>
          </a:p>
          <a:p>
            <a:pPr lvl="0"/>
            <a:r>
              <a:rPr lang="en-GB" dirty="0" smtClean="0">
                <a:solidFill>
                  <a:prstClr val="black"/>
                </a:solidFill>
              </a:rPr>
              <a:t>Include the </a:t>
            </a:r>
            <a:r>
              <a:rPr lang="en-GB" dirty="0">
                <a:solidFill>
                  <a:prstClr val="black"/>
                </a:solidFill>
              </a:rPr>
              <a:t>biomaRt package</a:t>
            </a:r>
            <a:r>
              <a:rPr lang="en-GB" dirty="0" smtClean="0">
                <a:solidFill>
                  <a:prstClr val="black"/>
                </a:solidFill>
              </a:rPr>
              <a:t>:</a:t>
            </a:r>
          </a:p>
          <a:p>
            <a:pPr lvl="0"/>
            <a:endParaRPr lang="en-GB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GB" sz="1350" dirty="0">
                <a:solidFill>
                  <a:prstClr val="black"/>
                </a:solidFill>
                <a:latin typeface="Courier"/>
                <a:cs typeface="Courier"/>
              </a:rPr>
              <a:t>library(</a:t>
            </a:r>
            <a:r>
              <a:rPr lang="en-GB" sz="1350" dirty="0" err="1">
                <a:solidFill>
                  <a:prstClr val="black"/>
                </a:solidFill>
                <a:latin typeface="Courier"/>
                <a:cs typeface="Courier"/>
              </a:rPr>
              <a:t>biomaRt</a:t>
            </a:r>
            <a:r>
              <a:rPr lang="en-GB" sz="1350" dirty="0">
                <a:solidFill>
                  <a:prstClr val="black"/>
                </a:solidFill>
                <a:latin typeface="Courier"/>
                <a:cs typeface="Courier"/>
              </a:rPr>
              <a:t>)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WormBase ParaSite in 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Establish a connection to WormBase ParaSite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1350" dirty="0">
                <a:latin typeface="Courier"/>
                <a:cs typeface="Courier"/>
              </a:rPr>
              <a:t>mart &lt;- </a:t>
            </a:r>
            <a:r>
              <a:rPr lang="en-GB" sz="1350" dirty="0" err="1">
                <a:latin typeface="Courier"/>
                <a:cs typeface="Courier"/>
              </a:rPr>
              <a:t>useMart</a:t>
            </a:r>
            <a:r>
              <a:rPr lang="en-GB" sz="1350" dirty="0">
                <a:latin typeface="Courier"/>
                <a:cs typeface="Courier"/>
              </a:rPr>
              <a:t>("</a:t>
            </a:r>
            <a:r>
              <a:rPr lang="en-GB" sz="1350" dirty="0" err="1">
                <a:latin typeface="Courier"/>
                <a:cs typeface="Courier"/>
              </a:rPr>
              <a:t>parasite_mart</a:t>
            </a:r>
            <a:r>
              <a:rPr lang="en-GB" sz="1350" dirty="0">
                <a:latin typeface="Courier"/>
                <a:cs typeface="Courier"/>
              </a:rPr>
              <a:t>”,</a:t>
            </a:r>
            <a:br>
              <a:rPr lang="en-GB" sz="1350" dirty="0">
                <a:latin typeface="Courier"/>
                <a:cs typeface="Courier"/>
              </a:rPr>
            </a:br>
            <a:r>
              <a:rPr lang="en-GB" sz="1350" dirty="0">
                <a:latin typeface="Courier"/>
                <a:cs typeface="Courier"/>
              </a:rPr>
              <a:t>                dataset = "</a:t>
            </a:r>
            <a:r>
              <a:rPr lang="en-GB" sz="1350" dirty="0" err="1" smtClean="0">
                <a:latin typeface="Courier"/>
                <a:cs typeface="Courier"/>
              </a:rPr>
              <a:t>wbps_gene</a:t>
            </a:r>
            <a:r>
              <a:rPr lang="en-GB" sz="1350" dirty="0">
                <a:latin typeface="Courier"/>
                <a:cs typeface="Courier"/>
              </a:rPr>
              <a:t>",</a:t>
            </a:r>
            <a:br>
              <a:rPr lang="en-GB" sz="1350" dirty="0">
                <a:latin typeface="Courier"/>
                <a:cs typeface="Courier"/>
              </a:rPr>
            </a:br>
            <a:r>
              <a:rPr lang="en-GB" sz="1350" dirty="0">
                <a:latin typeface="Courier"/>
                <a:cs typeface="Courier"/>
              </a:rPr>
              <a:t>                host = "</a:t>
            </a:r>
            <a:r>
              <a:rPr lang="en-GB" sz="1350" dirty="0" err="1">
                <a:latin typeface="Courier"/>
                <a:cs typeface="Courier"/>
              </a:rPr>
              <a:t>parasite.wormbase.org</a:t>
            </a:r>
            <a:r>
              <a:rPr lang="en-GB" sz="1350" dirty="0">
                <a:latin typeface="Courier"/>
                <a:cs typeface="Courier"/>
              </a:rPr>
              <a:t>")</a:t>
            </a:r>
          </a:p>
        </p:txBody>
      </p:sp>
    </p:spTree>
    <p:extLst>
      <p:ext uri="{BB962C8B-B14F-4D97-AF65-F5344CB8AC3E}">
        <p14:creationId xmlns:p14="http://schemas.microsoft.com/office/powerpoint/2010/main" val="1085673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WormBase ParaSite in 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Example: get all the </a:t>
            </a:r>
            <a:r>
              <a:rPr lang="en-GB" i="1" dirty="0" err="1" smtClean="0"/>
              <a:t>Schistosoma</a:t>
            </a:r>
            <a:r>
              <a:rPr lang="en-GB" i="1" dirty="0" smtClean="0"/>
              <a:t> </a:t>
            </a:r>
            <a:r>
              <a:rPr lang="en-GB" i="1" dirty="0" err="1" smtClean="0"/>
              <a:t>mansoni</a:t>
            </a:r>
            <a:r>
              <a:rPr lang="en-GB" dirty="0" smtClean="0"/>
              <a:t> genes with a </a:t>
            </a:r>
            <a:r>
              <a:rPr lang="en-GB" i="1" dirty="0" smtClean="0"/>
              <a:t>C. elegans</a:t>
            </a:r>
            <a:r>
              <a:rPr lang="en-GB" dirty="0" smtClean="0"/>
              <a:t> orthologue:</a:t>
            </a:r>
          </a:p>
          <a:p>
            <a:pPr marL="0" indent="0">
              <a:buNone/>
            </a:pPr>
            <a:endParaRPr lang="en-GB" sz="135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GB" sz="1350" dirty="0">
                <a:latin typeface="Courier"/>
                <a:cs typeface="Courier"/>
              </a:rPr>
              <a:t>genes &lt;- </a:t>
            </a:r>
            <a:r>
              <a:rPr lang="en-GB" sz="1350" dirty="0" err="1">
                <a:latin typeface="Courier"/>
                <a:cs typeface="Courier"/>
              </a:rPr>
              <a:t>getBM</a:t>
            </a:r>
            <a:r>
              <a:rPr lang="en-GB" sz="1350" dirty="0">
                <a:latin typeface="Courier"/>
                <a:cs typeface="Courier"/>
              </a:rPr>
              <a:t>(mart = mart,</a:t>
            </a:r>
          </a:p>
          <a:p>
            <a:pPr marL="0" indent="0">
              <a:buNone/>
            </a:pPr>
            <a:r>
              <a:rPr lang="en-GB" sz="1350" dirty="0">
                <a:latin typeface="Courier"/>
                <a:cs typeface="Courier"/>
              </a:rPr>
              <a:t>               filters = c("species_id_1010",        </a:t>
            </a:r>
            <a:br>
              <a:rPr lang="en-GB" sz="1350" dirty="0">
                <a:latin typeface="Courier"/>
                <a:cs typeface="Courier"/>
              </a:rPr>
            </a:br>
            <a:r>
              <a:rPr lang="en-GB" sz="1350" dirty="0">
                <a:latin typeface="Courier"/>
                <a:cs typeface="Courier"/>
              </a:rPr>
              <a:t>                 "</a:t>
            </a:r>
            <a:r>
              <a:rPr lang="en-GB" sz="1350" dirty="0" err="1" smtClean="0">
                <a:latin typeface="Courier"/>
                <a:cs typeface="Courier"/>
              </a:rPr>
              <a:t>with_celegans_homologue</a:t>
            </a:r>
            <a:r>
              <a:rPr lang="en-GB" sz="1350" dirty="0">
                <a:latin typeface="Courier"/>
                <a:cs typeface="Courier"/>
              </a:rPr>
              <a:t>"),</a:t>
            </a:r>
            <a:br>
              <a:rPr lang="en-GB" sz="1350" dirty="0">
                <a:latin typeface="Courier"/>
                <a:cs typeface="Courier"/>
              </a:rPr>
            </a:br>
            <a:r>
              <a:rPr lang="en-GB" sz="1350" dirty="0">
                <a:latin typeface="Courier"/>
                <a:cs typeface="Courier"/>
              </a:rPr>
              <a:t>               value = list("prjea36577", TRUE),</a:t>
            </a:r>
            <a:br>
              <a:rPr lang="en-GB" sz="1350" dirty="0">
                <a:latin typeface="Courier"/>
                <a:cs typeface="Courier"/>
              </a:rPr>
            </a:br>
            <a:r>
              <a:rPr lang="en-GB" sz="1350" dirty="0">
                <a:latin typeface="Courier"/>
                <a:cs typeface="Courier"/>
              </a:rPr>
              <a:t>               attributes = c</a:t>
            </a:r>
            <a:r>
              <a:rPr lang="en-GB" sz="1350" dirty="0" smtClean="0">
                <a:latin typeface="Courier"/>
                <a:cs typeface="Courier"/>
              </a:rPr>
              <a:t>(”</a:t>
            </a:r>
            <a:r>
              <a:rPr lang="en-GB" sz="1350" dirty="0" err="1" smtClean="0">
                <a:latin typeface="Courier"/>
                <a:cs typeface="Courier"/>
              </a:rPr>
              <a:t>wbps_gene_id</a:t>
            </a:r>
            <a:r>
              <a:rPr lang="en-GB" sz="1350" dirty="0">
                <a:latin typeface="Courier"/>
                <a:cs typeface="Courier"/>
              </a:rPr>
              <a:t>", </a:t>
            </a:r>
            <a:br>
              <a:rPr lang="en-GB" sz="1350" dirty="0">
                <a:latin typeface="Courier"/>
                <a:cs typeface="Courier"/>
              </a:rPr>
            </a:br>
            <a:r>
              <a:rPr lang="en-GB" sz="1350" dirty="0">
                <a:latin typeface="Courier"/>
                <a:cs typeface="Courier"/>
              </a:rPr>
              <a:t>                 "</a:t>
            </a:r>
            <a:r>
              <a:rPr lang="en-GB" sz="1350" dirty="0" err="1" smtClean="0">
                <a:latin typeface="Courier"/>
                <a:cs typeface="Courier"/>
              </a:rPr>
              <a:t>celegans_gene</a:t>
            </a:r>
            <a:r>
              <a:rPr lang="en-GB" sz="1350" dirty="0">
                <a:latin typeface="Courier"/>
                <a:cs typeface="Courier"/>
              </a:rPr>
              <a:t>”))</a:t>
            </a:r>
          </a:p>
          <a:p>
            <a:pPr marL="0" indent="0">
              <a:buNone/>
            </a:pPr>
            <a:r>
              <a:rPr lang="en-GB" sz="1350" dirty="0">
                <a:latin typeface="Courier"/>
                <a:cs typeface="Courier"/>
              </a:rPr>
              <a:t>head(genes)</a:t>
            </a:r>
          </a:p>
          <a:p>
            <a:pPr marL="0" indent="0">
              <a:buNone/>
            </a:pPr>
            <a:endParaRPr lang="en-GB" sz="135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GB" sz="1350" dirty="0">
                <a:latin typeface="Courier"/>
                <a:cs typeface="Courier"/>
              </a:rPr>
              <a:t>  </a:t>
            </a:r>
            <a:r>
              <a:rPr lang="en-GB" sz="1350" dirty="0" smtClean="0">
                <a:latin typeface="Courier"/>
                <a:cs typeface="Courier"/>
              </a:rPr>
              <a:t>   </a:t>
            </a:r>
            <a:r>
              <a:rPr lang="en-GB" sz="1350" dirty="0" err="1" smtClean="0">
                <a:latin typeface="Courier"/>
                <a:cs typeface="Courier"/>
              </a:rPr>
              <a:t>wbps_gene_id</a:t>
            </a:r>
            <a:r>
              <a:rPr lang="en-GB" sz="1350" dirty="0" smtClean="0">
                <a:latin typeface="Courier"/>
                <a:cs typeface="Courier"/>
              </a:rPr>
              <a:t>    </a:t>
            </a:r>
            <a:r>
              <a:rPr lang="en-GB" sz="1350" dirty="0" err="1" smtClean="0">
                <a:latin typeface="Courier"/>
                <a:cs typeface="Courier"/>
              </a:rPr>
              <a:t>celegans_gene</a:t>
            </a:r>
            <a:endParaRPr lang="en-GB" sz="135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de-DE" sz="1350" dirty="0">
                <a:latin typeface="Courier"/>
                <a:cs typeface="Courier"/>
              </a:rPr>
              <a:t>1      Smp_078570   WBGene00009448</a:t>
            </a:r>
          </a:p>
          <a:p>
            <a:pPr marL="0" indent="0">
              <a:buNone/>
            </a:pPr>
            <a:r>
              <a:rPr lang="de-DE" sz="1350" dirty="0">
                <a:latin typeface="Courier"/>
                <a:cs typeface="Courier"/>
              </a:rPr>
              <a:t>2      Smp_063300   WBGene00004450</a:t>
            </a:r>
          </a:p>
          <a:p>
            <a:pPr marL="0" indent="0">
              <a:buNone/>
            </a:pPr>
            <a:r>
              <a:rPr lang="de-DE" sz="1350" dirty="0">
                <a:latin typeface="Courier"/>
                <a:cs typeface="Courier"/>
              </a:rPr>
              <a:t>3      Smp_210640   WBGene00009305</a:t>
            </a:r>
          </a:p>
          <a:p>
            <a:pPr marL="0" indent="0">
              <a:buNone/>
            </a:pPr>
            <a:r>
              <a:rPr lang="de-DE" sz="1350" dirty="0">
                <a:latin typeface="Courier"/>
                <a:cs typeface="Courier"/>
              </a:rPr>
              <a:t>4      Smp_049930   WBGene00010465</a:t>
            </a:r>
          </a:p>
          <a:p>
            <a:pPr marL="0" indent="0">
              <a:buNone/>
            </a:pPr>
            <a:r>
              <a:rPr lang="de-DE" sz="1350" dirty="0">
                <a:latin typeface="Courier"/>
                <a:cs typeface="Courier"/>
              </a:rPr>
              <a:t>5      Smp_132740   WBGene00001395</a:t>
            </a:r>
          </a:p>
          <a:p>
            <a:pPr marL="0" indent="0">
              <a:buNone/>
            </a:pPr>
            <a:r>
              <a:rPr lang="de-DE" sz="1350" dirty="0">
                <a:latin typeface="Courier"/>
                <a:cs typeface="Courier"/>
              </a:rPr>
              <a:t>6      Smp_132740   WBGene00001396</a:t>
            </a:r>
            <a:endParaRPr lang="en-GB" sz="1350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GB" sz="135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886088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Language neutral queries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REST API allows access using any programming language</a:t>
            </a:r>
          </a:p>
          <a:p>
            <a:r>
              <a:rPr lang="en-GB" sz="2400" dirty="0" smtClean="0"/>
              <a:t>For processing large amounts of data: consider whether making one query to BioMart may be more suitable</a:t>
            </a:r>
          </a:p>
          <a:p>
            <a:r>
              <a:rPr lang="en-GB" sz="2400" dirty="0" smtClean="0"/>
              <a:t>Examples provided in Perl, Python, Ruby, Java, Curl and </a:t>
            </a:r>
            <a:r>
              <a:rPr lang="en-GB" sz="2400" dirty="0" err="1" smtClean="0"/>
              <a:t>Wget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76953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Endpoint Catalogue</a:t>
            </a:r>
            <a:endParaRPr lang="en-GB" dirty="0"/>
          </a:p>
        </p:txBody>
      </p:sp>
      <p:pic>
        <p:nvPicPr>
          <p:cNvPr id="4" name="Content Placeholder 3" descr="Screen Shot 2016-02-29 at 12.06.53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889585"/>
            <a:ext cx="7886700" cy="4223417"/>
          </a:xfrm>
        </p:spPr>
      </p:pic>
    </p:spTree>
    <p:extLst>
      <p:ext uri="{BB962C8B-B14F-4D97-AF65-F5344CB8AC3E}">
        <p14:creationId xmlns:p14="http://schemas.microsoft.com/office/powerpoint/2010/main" val="1741562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Endpoint Specifics</a:t>
            </a:r>
            <a:endParaRPr lang="en-GB" dirty="0"/>
          </a:p>
        </p:txBody>
      </p:sp>
      <p:pic>
        <p:nvPicPr>
          <p:cNvPr id="4" name="Content Placeholder 3" descr="Screen Shot 2016-02-29 at 12.07.32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2509868"/>
            <a:ext cx="7886700" cy="2982852"/>
          </a:xfrm>
        </p:spPr>
      </p:pic>
    </p:spTree>
    <p:extLst>
      <p:ext uri="{BB962C8B-B14F-4D97-AF65-F5344CB8AC3E}">
        <p14:creationId xmlns:p14="http://schemas.microsoft.com/office/powerpoint/2010/main" val="240593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Endpoint Examples</a:t>
            </a:r>
            <a:endParaRPr lang="en-GB" dirty="0"/>
          </a:p>
        </p:txBody>
      </p:sp>
      <p:pic>
        <p:nvPicPr>
          <p:cNvPr id="4" name="Content Placeholder 3" descr="Screen Shot 2016-02-29 at 12.20.31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698" y="1825625"/>
            <a:ext cx="6156603" cy="4351338"/>
          </a:xfrm>
        </p:spPr>
      </p:pic>
    </p:spTree>
    <p:extLst>
      <p:ext uri="{BB962C8B-B14F-4D97-AF65-F5344CB8AC3E}">
        <p14:creationId xmlns:p14="http://schemas.microsoft.com/office/powerpoint/2010/main" val="2092831721"/>
      </p:ext>
    </p:extLst>
  </p:cSld>
  <p:clrMapOvr>
    <a:masterClrMapping/>
  </p:clrMapOvr>
</p:sld>
</file>

<file path=ppt/theme/theme1.xml><?xml version="1.0" encoding="utf-8"?>
<a:theme xmlns:a="http://schemas.openxmlformats.org/drawingml/2006/main" name="WBPS Slide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BPS Slide Template" id="{C28CCD29-A69F-E441-87A5-AA7975DBF145}" vid="{CF8A6935-50E6-0440-8977-A79FEFE0DA6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WBPS Slide Template</Template>
  <TotalTime>3123</TotalTime>
  <Words>190</Words>
  <Application>Microsoft Macintosh PowerPoint</Application>
  <PresentationFormat>On-screen Show (4:3)</PresentationFormat>
  <Paragraphs>43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Al Tarikh</vt:lpstr>
      <vt:lpstr>Arial</vt:lpstr>
      <vt:lpstr>Calibri</vt:lpstr>
      <vt:lpstr>Courier</vt:lpstr>
      <vt:lpstr>WBPS Slide Template</vt:lpstr>
      <vt:lpstr>Programmatic access to WormBase ParaSite</vt:lpstr>
      <vt:lpstr>Access using R</vt:lpstr>
      <vt:lpstr>WormBase ParaSite in R</vt:lpstr>
      <vt:lpstr>WormBase ParaSite in R</vt:lpstr>
      <vt:lpstr>WormBase ParaSite in R</vt:lpstr>
      <vt:lpstr>Language neutral queries</vt:lpstr>
      <vt:lpstr>Endpoint Catalogue</vt:lpstr>
      <vt:lpstr>Endpoint Specifics</vt:lpstr>
      <vt:lpstr>Endpoint Examples</vt:lpstr>
      <vt:lpstr>Code Examples</vt:lpstr>
    </vt:vector>
  </TitlesOfParts>
  <Company/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18</cp:revision>
  <dcterms:created xsi:type="dcterms:W3CDTF">2017-05-17T07:33:11Z</dcterms:created>
  <dcterms:modified xsi:type="dcterms:W3CDTF">2017-06-22T18:43:45Z</dcterms:modified>
</cp:coreProperties>
</file>